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diagrams/data1.xml" ContentType="application/vnd.openxmlformats-officedocument.drawingml.diagramData+xml"/>
  <Override PartName="/ppt/diagrams/data2.xml" ContentType="application/vnd.openxmlformats-officedocument.drawingml.diagramData+xml"/>
  <Override PartName="/ppt/slides/slide2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2.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4.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1.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diagrams/quickStyle2.xml" ContentType="application/vnd.openxmlformats-officedocument.drawingml.diagramStyle+xml"/>
  <Override PartName="/ppt/diagrams/layout2.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2" r:id="rId1"/>
  </p:sldMasterIdLst>
  <p:notesMasterIdLst>
    <p:notesMasterId r:id="rId26"/>
  </p:notesMasterIdLst>
  <p:handoutMasterIdLst>
    <p:handoutMasterId r:id="rId27"/>
  </p:handoutMasterIdLst>
  <p:sldIdLst>
    <p:sldId id="288" r:id="rId2"/>
    <p:sldId id="287" r:id="rId3"/>
    <p:sldId id="284" r:id="rId4"/>
    <p:sldId id="289" r:id="rId5"/>
    <p:sldId id="290" r:id="rId6"/>
    <p:sldId id="292" r:id="rId7"/>
    <p:sldId id="293" r:id="rId8"/>
    <p:sldId id="294" r:id="rId9"/>
    <p:sldId id="295" r:id="rId10"/>
    <p:sldId id="296" r:id="rId11"/>
    <p:sldId id="297" r:id="rId12"/>
    <p:sldId id="309" r:id="rId13"/>
    <p:sldId id="305" r:id="rId14"/>
    <p:sldId id="306" r:id="rId15"/>
    <p:sldId id="298" r:id="rId16"/>
    <p:sldId id="299" r:id="rId17"/>
    <p:sldId id="307" r:id="rId18"/>
    <p:sldId id="304" r:id="rId19"/>
    <p:sldId id="308" r:id="rId20"/>
    <p:sldId id="300" r:id="rId21"/>
    <p:sldId id="301" r:id="rId22"/>
    <p:sldId id="302" r:id="rId23"/>
    <p:sldId id="303" r:id="rId24"/>
    <p:sldId id="285" r:id="rId25"/>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charset="0"/>
        <a:ea typeface="+mn-ea"/>
        <a:cs typeface="Arial" charset="0"/>
      </a:defRPr>
    </a:lvl1pPr>
    <a:lvl2pPr marL="457200" algn="l" rtl="0" fontAlgn="base">
      <a:spcBef>
        <a:spcPct val="0"/>
      </a:spcBef>
      <a:spcAft>
        <a:spcPct val="0"/>
      </a:spcAft>
      <a:defRPr sz="2000" kern="1200">
        <a:solidFill>
          <a:schemeClr val="tx1"/>
        </a:solidFill>
        <a:latin typeface="Arial" charset="0"/>
        <a:ea typeface="+mn-ea"/>
        <a:cs typeface="Arial" charset="0"/>
      </a:defRPr>
    </a:lvl2pPr>
    <a:lvl3pPr marL="914400" algn="l" rtl="0" fontAlgn="base">
      <a:spcBef>
        <a:spcPct val="0"/>
      </a:spcBef>
      <a:spcAft>
        <a:spcPct val="0"/>
      </a:spcAft>
      <a:defRPr sz="2000" kern="1200">
        <a:solidFill>
          <a:schemeClr val="tx1"/>
        </a:solidFill>
        <a:latin typeface="Arial" charset="0"/>
        <a:ea typeface="+mn-ea"/>
        <a:cs typeface="Arial" charset="0"/>
      </a:defRPr>
    </a:lvl3pPr>
    <a:lvl4pPr marL="1371600" algn="l" rtl="0" fontAlgn="base">
      <a:spcBef>
        <a:spcPct val="0"/>
      </a:spcBef>
      <a:spcAft>
        <a:spcPct val="0"/>
      </a:spcAft>
      <a:defRPr sz="2000" kern="1200">
        <a:solidFill>
          <a:schemeClr val="tx1"/>
        </a:solidFill>
        <a:latin typeface="Arial" charset="0"/>
        <a:ea typeface="+mn-ea"/>
        <a:cs typeface="Arial" charset="0"/>
      </a:defRPr>
    </a:lvl4pPr>
    <a:lvl5pPr marL="1828800" algn="l"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0" autoAdjust="0"/>
    <p:restoredTop sz="94600" autoAdjust="0"/>
  </p:normalViewPr>
  <p:slideViewPr>
    <p:cSldViewPr snapToGrid="0">
      <p:cViewPr varScale="1">
        <p:scale>
          <a:sx n="70" d="100"/>
          <a:sy n="70" d="100"/>
        </p:scale>
        <p:origin x="1308"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E86BBD-7483-47A2-B692-C8B4D0DE8DB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91B6B2F-F739-42AA-B5D0-E34815430606}">
      <dgm:prSet phldrT="[Text]"/>
      <dgm:spPr>
        <a:solidFill>
          <a:schemeClr val="bg2">
            <a:lumMod val="20000"/>
            <a:lumOff val="80000"/>
            <a:alpha val="49000"/>
          </a:schemeClr>
        </a:solidFill>
      </dgm:spPr>
      <dgm:t>
        <a:bodyPr/>
        <a:lstStyle/>
        <a:p>
          <a:pPr algn="ctr"/>
          <a:r>
            <a:rPr lang="ar-EG" dirty="0" smtClean="0">
              <a:solidFill>
                <a:schemeClr val="tx1"/>
              </a:solidFill>
            </a:rPr>
            <a:t>الـــــرؤيــــة</a:t>
          </a:r>
          <a:endParaRPr lang="en-US" dirty="0">
            <a:solidFill>
              <a:schemeClr val="tx1"/>
            </a:solidFill>
          </a:endParaRPr>
        </a:p>
      </dgm:t>
    </dgm:pt>
    <dgm:pt modelId="{6E305F27-0836-4111-ACF6-D81C807C6BE8}" type="parTrans" cxnId="{65492A1B-1C00-485C-B072-397A929AEE79}">
      <dgm:prSet/>
      <dgm:spPr/>
      <dgm:t>
        <a:bodyPr/>
        <a:lstStyle/>
        <a:p>
          <a:endParaRPr lang="en-US"/>
        </a:p>
      </dgm:t>
    </dgm:pt>
    <dgm:pt modelId="{E190E988-CAC5-4621-B4B6-9873D5FE6544}" type="sibTrans" cxnId="{65492A1B-1C00-485C-B072-397A929AEE79}">
      <dgm:prSet/>
      <dgm:spPr/>
      <dgm:t>
        <a:bodyPr/>
        <a:lstStyle/>
        <a:p>
          <a:endParaRPr lang="en-US"/>
        </a:p>
      </dgm:t>
    </dgm:pt>
    <dgm:pt modelId="{832D3F66-4268-4A4C-8A09-43429E45A111}">
      <dgm:prSet phldrT="[Text]"/>
      <dgm:spPr/>
      <dgm:t>
        <a:bodyPr anchor="ctr"/>
        <a:lstStyle/>
        <a:p>
          <a:pPr algn="ctr"/>
          <a:r>
            <a:rPr lang="ar-EG" b="1" i="0" dirty="0" smtClean="0"/>
            <a:t>جامعة مدينة السادات رائدة دولياً ونموذجاً لإنتاج المعرفة وتطبيقاتها</a:t>
          </a:r>
          <a:endParaRPr lang="en-US" dirty="0"/>
        </a:p>
      </dgm:t>
    </dgm:pt>
    <dgm:pt modelId="{7CC11903-E9B3-4D3B-9614-5B29DC634B17}" type="parTrans" cxnId="{FF69641F-960D-4366-B7A3-7434CA6EB9D6}">
      <dgm:prSet/>
      <dgm:spPr/>
      <dgm:t>
        <a:bodyPr/>
        <a:lstStyle/>
        <a:p>
          <a:endParaRPr lang="en-US"/>
        </a:p>
      </dgm:t>
    </dgm:pt>
    <dgm:pt modelId="{B502258C-185D-4EEB-AC6B-FD4CD7028177}" type="sibTrans" cxnId="{FF69641F-960D-4366-B7A3-7434CA6EB9D6}">
      <dgm:prSet/>
      <dgm:spPr/>
      <dgm:t>
        <a:bodyPr/>
        <a:lstStyle/>
        <a:p>
          <a:endParaRPr lang="en-US"/>
        </a:p>
      </dgm:t>
    </dgm:pt>
    <dgm:pt modelId="{245E4788-C791-4FE0-87FA-3D948A786913}">
      <dgm:prSet phldrT="[Text]"/>
      <dgm:spPr>
        <a:solidFill>
          <a:schemeClr val="bg2">
            <a:lumMod val="20000"/>
            <a:lumOff val="80000"/>
            <a:alpha val="50000"/>
          </a:schemeClr>
        </a:solidFill>
      </dgm:spPr>
      <dgm:t>
        <a:bodyPr/>
        <a:lstStyle/>
        <a:p>
          <a:pPr algn="ctr"/>
          <a:r>
            <a:rPr lang="ar-EG" dirty="0" smtClean="0">
              <a:solidFill>
                <a:schemeClr val="tx1"/>
              </a:solidFill>
            </a:rPr>
            <a:t>الـــــرســالة</a:t>
          </a:r>
          <a:endParaRPr lang="en-US" dirty="0">
            <a:solidFill>
              <a:schemeClr val="tx1"/>
            </a:solidFill>
          </a:endParaRPr>
        </a:p>
      </dgm:t>
    </dgm:pt>
    <dgm:pt modelId="{9D943A4C-CA8D-44C6-9B51-1CFAE5B5D598}" type="parTrans" cxnId="{D03FEAAC-4FB4-43DD-BFDB-8A8634F83693}">
      <dgm:prSet/>
      <dgm:spPr/>
      <dgm:t>
        <a:bodyPr/>
        <a:lstStyle/>
        <a:p>
          <a:endParaRPr lang="en-US"/>
        </a:p>
      </dgm:t>
    </dgm:pt>
    <dgm:pt modelId="{BAB2571C-84BF-4D35-91CA-E0123ED211D1}" type="sibTrans" cxnId="{D03FEAAC-4FB4-43DD-BFDB-8A8634F83693}">
      <dgm:prSet/>
      <dgm:spPr/>
      <dgm:t>
        <a:bodyPr/>
        <a:lstStyle/>
        <a:p>
          <a:endParaRPr lang="en-US"/>
        </a:p>
      </dgm:t>
    </dgm:pt>
    <dgm:pt modelId="{F62484F7-EE6C-45E9-8247-5331AD2B0E92}">
      <dgm:prSet phldrT="[Text]"/>
      <dgm:spPr/>
      <dgm:t>
        <a:bodyPr/>
        <a:lstStyle/>
        <a:p>
          <a:pPr algn="ctr"/>
          <a:r>
            <a:rPr lang="ar-EG" b="1" i="0" dirty="0" smtClean="0"/>
            <a:t>تلتزم جامعة مدينة السادات بإعداد خريج يواكب احتياجات سوق العمل محلياً ، من خلال خدمات تعليمية وبحثية ومجتمعية تشجع على الإبتكار والتميز فى إطارالتطوير المستمر</a:t>
          </a:r>
          <a:endParaRPr lang="en-US" dirty="0"/>
        </a:p>
      </dgm:t>
    </dgm:pt>
    <dgm:pt modelId="{27534B34-9C47-46EF-92FE-488E3D362BF4}" type="parTrans" cxnId="{D410190B-483C-41C5-B96F-7EB050CDCBDB}">
      <dgm:prSet/>
      <dgm:spPr/>
      <dgm:t>
        <a:bodyPr/>
        <a:lstStyle/>
        <a:p>
          <a:endParaRPr lang="en-US"/>
        </a:p>
      </dgm:t>
    </dgm:pt>
    <dgm:pt modelId="{0BBCE344-6DAA-4C72-A31E-B8F6373A0857}" type="sibTrans" cxnId="{D410190B-483C-41C5-B96F-7EB050CDCBDB}">
      <dgm:prSet/>
      <dgm:spPr/>
      <dgm:t>
        <a:bodyPr/>
        <a:lstStyle/>
        <a:p>
          <a:endParaRPr lang="en-US"/>
        </a:p>
      </dgm:t>
    </dgm:pt>
    <dgm:pt modelId="{791B967F-0348-4F66-BD50-40ABD1284587}" type="pres">
      <dgm:prSet presAssocID="{E8E86BBD-7483-47A2-B692-C8B4D0DE8DB2}" presName="linear" presStyleCnt="0">
        <dgm:presLayoutVars>
          <dgm:animLvl val="lvl"/>
          <dgm:resizeHandles val="exact"/>
        </dgm:presLayoutVars>
      </dgm:prSet>
      <dgm:spPr/>
      <dgm:t>
        <a:bodyPr/>
        <a:lstStyle/>
        <a:p>
          <a:endParaRPr lang="en-US"/>
        </a:p>
      </dgm:t>
    </dgm:pt>
    <dgm:pt modelId="{6E8F4CBE-D349-429A-9A0E-E7E84AD065CF}" type="pres">
      <dgm:prSet presAssocID="{291B6B2F-F739-42AA-B5D0-E34815430606}" presName="parentText" presStyleLbl="node1" presStyleIdx="0" presStyleCnt="2">
        <dgm:presLayoutVars>
          <dgm:chMax val="0"/>
          <dgm:bulletEnabled val="1"/>
        </dgm:presLayoutVars>
      </dgm:prSet>
      <dgm:spPr/>
      <dgm:t>
        <a:bodyPr/>
        <a:lstStyle/>
        <a:p>
          <a:endParaRPr lang="en-US"/>
        </a:p>
      </dgm:t>
    </dgm:pt>
    <dgm:pt modelId="{D4A3F3E5-E7A7-42A7-B322-3887DD077D89}" type="pres">
      <dgm:prSet presAssocID="{291B6B2F-F739-42AA-B5D0-E34815430606}" presName="childText" presStyleLbl="revTx" presStyleIdx="0" presStyleCnt="2">
        <dgm:presLayoutVars>
          <dgm:bulletEnabled val="1"/>
        </dgm:presLayoutVars>
      </dgm:prSet>
      <dgm:spPr/>
      <dgm:t>
        <a:bodyPr/>
        <a:lstStyle/>
        <a:p>
          <a:endParaRPr lang="en-US"/>
        </a:p>
      </dgm:t>
    </dgm:pt>
    <dgm:pt modelId="{406204EA-5FD6-4D21-9382-65A3FA313CEC}" type="pres">
      <dgm:prSet presAssocID="{245E4788-C791-4FE0-87FA-3D948A786913}" presName="parentText" presStyleLbl="node1" presStyleIdx="1" presStyleCnt="2">
        <dgm:presLayoutVars>
          <dgm:chMax val="0"/>
          <dgm:bulletEnabled val="1"/>
        </dgm:presLayoutVars>
      </dgm:prSet>
      <dgm:spPr/>
      <dgm:t>
        <a:bodyPr/>
        <a:lstStyle/>
        <a:p>
          <a:endParaRPr lang="en-US"/>
        </a:p>
      </dgm:t>
    </dgm:pt>
    <dgm:pt modelId="{589B44FC-7947-4F15-B4D3-BDA79F1A79A3}" type="pres">
      <dgm:prSet presAssocID="{245E4788-C791-4FE0-87FA-3D948A786913}" presName="childText" presStyleLbl="revTx" presStyleIdx="1" presStyleCnt="2">
        <dgm:presLayoutVars>
          <dgm:bulletEnabled val="1"/>
        </dgm:presLayoutVars>
      </dgm:prSet>
      <dgm:spPr/>
      <dgm:t>
        <a:bodyPr/>
        <a:lstStyle/>
        <a:p>
          <a:endParaRPr lang="en-US"/>
        </a:p>
      </dgm:t>
    </dgm:pt>
  </dgm:ptLst>
  <dgm:cxnLst>
    <dgm:cxn modelId="{D410190B-483C-41C5-B96F-7EB050CDCBDB}" srcId="{245E4788-C791-4FE0-87FA-3D948A786913}" destId="{F62484F7-EE6C-45E9-8247-5331AD2B0E92}" srcOrd="0" destOrd="0" parTransId="{27534B34-9C47-46EF-92FE-488E3D362BF4}" sibTransId="{0BBCE344-6DAA-4C72-A31E-B8F6373A0857}"/>
    <dgm:cxn modelId="{9012A6E5-1482-4B71-A077-3AD08923D390}" type="presOf" srcId="{291B6B2F-F739-42AA-B5D0-E34815430606}" destId="{6E8F4CBE-D349-429A-9A0E-E7E84AD065CF}" srcOrd="0" destOrd="0" presId="urn:microsoft.com/office/officeart/2005/8/layout/vList2"/>
    <dgm:cxn modelId="{FF69641F-960D-4366-B7A3-7434CA6EB9D6}" srcId="{291B6B2F-F739-42AA-B5D0-E34815430606}" destId="{832D3F66-4268-4A4C-8A09-43429E45A111}" srcOrd="0" destOrd="0" parTransId="{7CC11903-E9B3-4D3B-9614-5B29DC634B17}" sibTransId="{B502258C-185D-4EEB-AC6B-FD4CD7028177}"/>
    <dgm:cxn modelId="{9D475F3E-4081-4E1B-80C2-DDE511DC7E49}" type="presOf" srcId="{F62484F7-EE6C-45E9-8247-5331AD2B0E92}" destId="{589B44FC-7947-4F15-B4D3-BDA79F1A79A3}" srcOrd="0" destOrd="0" presId="urn:microsoft.com/office/officeart/2005/8/layout/vList2"/>
    <dgm:cxn modelId="{65492A1B-1C00-485C-B072-397A929AEE79}" srcId="{E8E86BBD-7483-47A2-B692-C8B4D0DE8DB2}" destId="{291B6B2F-F739-42AA-B5D0-E34815430606}" srcOrd="0" destOrd="0" parTransId="{6E305F27-0836-4111-ACF6-D81C807C6BE8}" sibTransId="{E190E988-CAC5-4621-B4B6-9873D5FE6544}"/>
    <dgm:cxn modelId="{D03FEAAC-4FB4-43DD-BFDB-8A8634F83693}" srcId="{E8E86BBD-7483-47A2-B692-C8B4D0DE8DB2}" destId="{245E4788-C791-4FE0-87FA-3D948A786913}" srcOrd="1" destOrd="0" parTransId="{9D943A4C-CA8D-44C6-9B51-1CFAE5B5D598}" sibTransId="{BAB2571C-84BF-4D35-91CA-E0123ED211D1}"/>
    <dgm:cxn modelId="{CA857223-2415-4F77-9571-4E97EBBC6CAB}" type="presOf" srcId="{E8E86BBD-7483-47A2-B692-C8B4D0DE8DB2}" destId="{791B967F-0348-4F66-BD50-40ABD1284587}" srcOrd="0" destOrd="0" presId="urn:microsoft.com/office/officeart/2005/8/layout/vList2"/>
    <dgm:cxn modelId="{B5C55B36-DFFD-4F50-90FB-3CFCB929CDA3}" type="presOf" srcId="{832D3F66-4268-4A4C-8A09-43429E45A111}" destId="{D4A3F3E5-E7A7-42A7-B322-3887DD077D89}" srcOrd="0" destOrd="0" presId="urn:microsoft.com/office/officeart/2005/8/layout/vList2"/>
    <dgm:cxn modelId="{B25E6998-FE17-447E-8290-0333F07AB556}" type="presOf" srcId="{245E4788-C791-4FE0-87FA-3D948A786913}" destId="{406204EA-5FD6-4D21-9382-65A3FA313CEC}" srcOrd="0" destOrd="0" presId="urn:microsoft.com/office/officeart/2005/8/layout/vList2"/>
    <dgm:cxn modelId="{DBE21D1D-6D84-4E8F-9177-A002B2A8BF21}" type="presParOf" srcId="{791B967F-0348-4F66-BD50-40ABD1284587}" destId="{6E8F4CBE-D349-429A-9A0E-E7E84AD065CF}" srcOrd="0" destOrd="0" presId="urn:microsoft.com/office/officeart/2005/8/layout/vList2"/>
    <dgm:cxn modelId="{AD089ED9-EFC2-448A-9A2A-A885746B2F23}" type="presParOf" srcId="{791B967F-0348-4F66-BD50-40ABD1284587}" destId="{D4A3F3E5-E7A7-42A7-B322-3887DD077D89}" srcOrd="1" destOrd="0" presId="urn:microsoft.com/office/officeart/2005/8/layout/vList2"/>
    <dgm:cxn modelId="{19DE94D7-912E-4043-AE8B-9D58052487F0}" type="presParOf" srcId="{791B967F-0348-4F66-BD50-40ABD1284587}" destId="{406204EA-5FD6-4D21-9382-65A3FA313CEC}" srcOrd="2" destOrd="0" presId="urn:microsoft.com/office/officeart/2005/8/layout/vList2"/>
    <dgm:cxn modelId="{59EF06B8-4930-49A2-832C-98549C802111}" type="presParOf" srcId="{791B967F-0348-4F66-BD50-40ABD1284587}" destId="{589B44FC-7947-4F15-B4D3-BDA79F1A79A3}"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34EE9F-3F09-4FB9-950B-BC6C4EDAC447}"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186BA517-3148-4837-9B09-10D0D9F17060}">
      <dgm:prSet phldrT="[Text]" custT="1"/>
      <dgm:spPr>
        <a:gradFill flip="none" rotWithShape="1">
          <a:gsLst>
            <a:gs pos="0">
              <a:schemeClr val="bg2">
                <a:lumMod val="20000"/>
                <a:lumOff val="80000"/>
              </a:schemeClr>
            </a:gs>
            <a:gs pos="24000">
              <a:srgbClr val="58B2FF"/>
            </a:gs>
            <a:gs pos="28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dgm:spPr>
      <dgm:t>
        <a:bodyPr/>
        <a:lstStyle/>
        <a:p>
          <a:pPr algn="ctr"/>
          <a:r>
            <a:rPr lang="ar-EG" sz="3600" b="1" dirty="0" smtClean="0"/>
            <a:t>الرؤية</a:t>
          </a:r>
        </a:p>
        <a:p>
          <a:pPr algn="ctr"/>
          <a:r>
            <a:rPr lang="ar-EG" sz="3600" b="1" dirty="0" smtClean="0"/>
            <a:t>يسعى مركز ضمان الجودة بجامعة مدينة السادات أن يكون رائداً في تصميم وتطبيق نظم ضمان الجودة الشاملة والتطوير المستمر دولياً</a:t>
          </a:r>
          <a:r>
            <a:rPr lang="ar-EG" sz="2600" b="1" dirty="0" smtClean="0"/>
            <a:t>.</a:t>
          </a:r>
          <a:r>
            <a:rPr lang="ar-EG" sz="2600" dirty="0" smtClean="0"/>
            <a:t> </a:t>
          </a:r>
          <a:endParaRPr lang="en-US" sz="2600" dirty="0"/>
        </a:p>
      </dgm:t>
    </dgm:pt>
    <dgm:pt modelId="{34A6B353-CEF3-46AF-8A11-CCDF93C1BF95}" type="parTrans" cxnId="{5E1DCE96-EA61-4BE8-BA72-AF37F3E5F6F8}">
      <dgm:prSet/>
      <dgm:spPr/>
      <dgm:t>
        <a:bodyPr/>
        <a:lstStyle/>
        <a:p>
          <a:endParaRPr lang="en-US"/>
        </a:p>
      </dgm:t>
    </dgm:pt>
    <dgm:pt modelId="{32D467B1-DEDD-4B07-AB22-87A222396435}" type="sibTrans" cxnId="{5E1DCE96-EA61-4BE8-BA72-AF37F3E5F6F8}">
      <dgm:prSet/>
      <dgm:spPr/>
      <dgm:t>
        <a:bodyPr/>
        <a:lstStyle/>
        <a:p>
          <a:endParaRPr lang="en-US"/>
        </a:p>
      </dgm:t>
    </dgm:pt>
    <dgm:pt modelId="{1EDD39F1-17F5-4AB1-9200-AB38BEC231BA}">
      <dgm:prSet phldrT="[Text]" custT="1"/>
      <dgm:spPr>
        <a:gradFill flip="none" rotWithShape="1">
          <a:gsLst>
            <a:gs pos="25000">
              <a:srgbClr val="FFDFAC"/>
            </a:gs>
            <a:gs pos="0">
              <a:schemeClr val="bg2">
                <a:lumMod val="40000"/>
                <a:lumOff val="60000"/>
              </a:schemeClr>
            </a:gs>
            <a:gs pos="56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dgm:spPr>
      <dgm:t>
        <a:bodyPr/>
        <a:lstStyle/>
        <a:p>
          <a:pPr algn="ctr"/>
          <a:r>
            <a:rPr lang="ar-EG" sz="3200" b="1" dirty="0" smtClean="0"/>
            <a:t>الرسالة</a:t>
          </a:r>
        </a:p>
        <a:p>
          <a:pPr algn="ctr"/>
          <a:r>
            <a:rPr lang="ar-EG" sz="3200" b="1" dirty="0" smtClean="0"/>
            <a:t>مركز ضمان الجودة بجامعة مدينة السادات يعمل على قيادة وتطوير نظم وآليات ضمان الجودة الشاملة للأداء الداخلي بإدارة الجامعة ومؤسساتها العلمية في إطار إدارة التغيير والحوكمة، بما يحقق رسالة الجامعة وأهدافها الاستراتيجية ووفقاً للمعايير القومية للتقويم المؤسسي، ومتطلبات تطوير التعليم     العالى. </a:t>
          </a:r>
          <a:endParaRPr lang="en-US" sz="3200" b="1" dirty="0"/>
        </a:p>
      </dgm:t>
    </dgm:pt>
    <dgm:pt modelId="{55EEED85-DF02-4F12-BB11-B6473A19DA70}" type="parTrans" cxnId="{628ABBEC-71C5-4275-B1CE-E264AF9B2601}">
      <dgm:prSet/>
      <dgm:spPr/>
      <dgm:t>
        <a:bodyPr/>
        <a:lstStyle/>
        <a:p>
          <a:endParaRPr lang="en-US"/>
        </a:p>
      </dgm:t>
    </dgm:pt>
    <dgm:pt modelId="{53F6221F-CCA7-4FC4-859D-38AEB062A79F}" type="sibTrans" cxnId="{628ABBEC-71C5-4275-B1CE-E264AF9B2601}">
      <dgm:prSet/>
      <dgm:spPr/>
      <dgm:t>
        <a:bodyPr/>
        <a:lstStyle/>
        <a:p>
          <a:endParaRPr lang="en-US"/>
        </a:p>
      </dgm:t>
    </dgm:pt>
    <dgm:pt modelId="{0F7DBEC5-B85F-4878-919A-F025954F1E9F}" type="pres">
      <dgm:prSet presAssocID="{DA34EE9F-3F09-4FB9-950B-BC6C4EDAC447}" presName="linear" presStyleCnt="0">
        <dgm:presLayoutVars>
          <dgm:animLvl val="lvl"/>
          <dgm:resizeHandles val="exact"/>
        </dgm:presLayoutVars>
      </dgm:prSet>
      <dgm:spPr/>
      <dgm:t>
        <a:bodyPr/>
        <a:lstStyle/>
        <a:p>
          <a:pPr rtl="1"/>
          <a:endParaRPr lang="ar-EG"/>
        </a:p>
      </dgm:t>
    </dgm:pt>
    <dgm:pt modelId="{4E5AF0D2-254F-47BE-9156-2DAC542A9C09}" type="pres">
      <dgm:prSet presAssocID="{186BA517-3148-4837-9B09-10D0D9F17060}" presName="parentText" presStyleLbl="node1" presStyleIdx="0" presStyleCnt="2" custScaleY="81059" custLinFactY="-58659" custLinFactNeighborY="-100000">
        <dgm:presLayoutVars>
          <dgm:chMax val="0"/>
          <dgm:bulletEnabled val="1"/>
        </dgm:presLayoutVars>
      </dgm:prSet>
      <dgm:spPr/>
      <dgm:t>
        <a:bodyPr/>
        <a:lstStyle/>
        <a:p>
          <a:endParaRPr lang="en-US"/>
        </a:p>
      </dgm:t>
    </dgm:pt>
    <dgm:pt modelId="{F6A14895-9D86-438A-B899-1A173682BF30}" type="pres">
      <dgm:prSet presAssocID="{32D467B1-DEDD-4B07-AB22-87A222396435}" presName="spacer" presStyleCnt="0"/>
      <dgm:spPr/>
    </dgm:pt>
    <dgm:pt modelId="{86D19333-60E2-4EA9-892D-FC0DB8CF4B18}" type="pres">
      <dgm:prSet presAssocID="{1EDD39F1-17F5-4AB1-9200-AB38BEC231BA}" presName="parentText" presStyleLbl="node1" presStyleIdx="1" presStyleCnt="2" custScaleY="115722">
        <dgm:presLayoutVars>
          <dgm:chMax val="0"/>
          <dgm:bulletEnabled val="1"/>
        </dgm:presLayoutVars>
      </dgm:prSet>
      <dgm:spPr/>
      <dgm:t>
        <a:bodyPr/>
        <a:lstStyle/>
        <a:p>
          <a:endParaRPr lang="en-US"/>
        </a:p>
      </dgm:t>
    </dgm:pt>
  </dgm:ptLst>
  <dgm:cxnLst>
    <dgm:cxn modelId="{628ABBEC-71C5-4275-B1CE-E264AF9B2601}" srcId="{DA34EE9F-3F09-4FB9-950B-BC6C4EDAC447}" destId="{1EDD39F1-17F5-4AB1-9200-AB38BEC231BA}" srcOrd="1" destOrd="0" parTransId="{55EEED85-DF02-4F12-BB11-B6473A19DA70}" sibTransId="{53F6221F-CCA7-4FC4-859D-38AEB062A79F}"/>
    <dgm:cxn modelId="{C9DA474A-4E99-41DD-93AD-833747F1DD37}" type="presOf" srcId="{186BA517-3148-4837-9B09-10D0D9F17060}" destId="{4E5AF0D2-254F-47BE-9156-2DAC542A9C09}" srcOrd="0" destOrd="0" presId="urn:microsoft.com/office/officeart/2005/8/layout/vList2"/>
    <dgm:cxn modelId="{D3AB9F2D-8B6B-48B7-9C4E-9E3882764F52}" type="presOf" srcId="{1EDD39F1-17F5-4AB1-9200-AB38BEC231BA}" destId="{86D19333-60E2-4EA9-892D-FC0DB8CF4B18}" srcOrd="0" destOrd="0" presId="urn:microsoft.com/office/officeart/2005/8/layout/vList2"/>
    <dgm:cxn modelId="{359B9F69-8876-4E14-886B-D4E98B3D99E7}" type="presOf" srcId="{DA34EE9F-3F09-4FB9-950B-BC6C4EDAC447}" destId="{0F7DBEC5-B85F-4878-919A-F025954F1E9F}" srcOrd="0" destOrd="0" presId="urn:microsoft.com/office/officeart/2005/8/layout/vList2"/>
    <dgm:cxn modelId="{5E1DCE96-EA61-4BE8-BA72-AF37F3E5F6F8}" srcId="{DA34EE9F-3F09-4FB9-950B-BC6C4EDAC447}" destId="{186BA517-3148-4837-9B09-10D0D9F17060}" srcOrd="0" destOrd="0" parTransId="{34A6B353-CEF3-46AF-8A11-CCDF93C1BF95}" sibTransId="{32D467B1-DEDD-4B07-AB22-87A222396435}"/>
    <dgm:cxn modelId="{89017F67-EC5D-45AB-9F9F-738EECCA2EB5}" type="presParOf" srcId="{0F7DBEC5-B85F-4878-919A-F025954F1E9F}" destId="{4E5AF0D2-254F-47BE-9156-2DAC542A9C09}" srcOrd="0" destOrd="0" presId="urn:microsoft.com/office/officeart/2005/8/layout/vList2"/>
    <dgm:cxn modelId="{0A20E8E5-D1D4-4409-9397-B9793E447F9C}" type="presParOf" srcId="{0F7DBEC5-B85F-4878-919A-F025954F1E9F}" destId="{F6A14895-9D86-438A-B899-1A173682BF30}" srcOrd="1" destOrd="0" presId="urn:microsoft.com/office/officeart/2005/8/layout/vList2"/>
    <dgm:cxn modelId="{26D14E37-B63E-4ABD-945D-7AB9B8EE0E0C}" type="presParOf" srcId="{0F7DBEC5-B85F-4878-919A-F025954F1E9F}" destId="{86D19333-60E2-4EA9-892D-FC0DB8CF4B18}"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8F4CBE-D349-429A-9A0E-E7E84AD065CF}">
      <dsp:nvSpPr>
        <dsp:cNvPr id="0" name=""/>
        <dsp:cNvSpPr/>
      </dsp:nvSpPr>
      <dsp:spPr>
        <a:xfrm>
          <a:off x="0" y="58502"/>
          <a:ext cx="8871044" cy="1053000"/>
        </a:xfrm>
        <a:prstGeom prst="roundRect">
          <a:avLst/>
        </a:prstGeom>
        <a:solidFill>
          <a:schemeClr val="bg2">
            <a:lumMod val="20000"/>
            <a:lumOff val="80000"/>
            <a:alpha val="49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r>
            <a:rPr lang="ar-EG" sz="4500" kern="1200" dirty="0" smtClean="0">
              <a:solidFill>
                <a:schemeClr val="tx1"/>
              </a:solidFill>
            </a:rPr>
            <a:t>الـــــرؤيــــة</a:t>
          </a:r>
          <a:endParaRPr lang="en-US" sz="4500" kern="1200" dirty="0">
            <a:solidFill>
              <a:schemeClr val="tx1"/>
            </a:solidFill>
          </a:endParaRPr>
        </a:p>
      </dsp:txBody>
      <dsp:txXfrm>
        <a:off x="51403" y="109905"/>
        <a:ext cx="8768238" cy="950194"/>
      </dsp:txXfrm>
    </dsp:sp>
    <dsp:sp modelId="{D4A3F3E5-E7A7-42A7-B322-3887DD077D89}">
      <dsp:nvSpPr>
        <dsp:cNvPr id="0" name=""/>
        <dsp:cNvSpPr/>
      </dsp:nvSpPr>
      <dsp:spPr>
        <a:xfrm>
          <a:off x="0" y="1111502"/>
          <a:ext cx="8871044" cy="1047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1656" tIns="57150" rIns="320040" bIns="57150" numCol="1" spcCol="1270" anchor="ctr" anchorCtr="0">
          <a:noAutofit/>
        </a:bodyPr>
        <a:lstStyle/>
        <a:p>
          <a:pPr marL="285750" lvl="1" indent="-285750" algn="ctr" defTabSz="1555750">
            <a:lnSpc>
              <a:spcPct val="90000"/>
            </a:lnSpc>
            <a:spcBef>
              <a:spcPct val="0"/>
            </a:spcBef>
            <a:spcAft>
              <a:spcPct val="20000"/>
            </a:spcAft>
            <a:buChar char="••"/>
          </a:pPr>
          <a:r>
            <a:rPr lang="ar-EG" sz="3500" b="1" i="0" kern="1200" dirty="0" smtClean="0"/>
            <a:t>جامعة مدينة السادات رائدة دولياً ونموذجاً لإنتاج المعرفة وتطبيقاتها</a:t>
          </a:r>
          <a:endParaRPr lang="en-US" sz="3500" kern="1200" dirty="0"/>
        </a:p>
      </dsp:txBody>
      <dsp:txXfrm>
        <a:off x="0" y="1111502"/>
        <a:ext cx="8871044" cy="1047937"/>
      </dsp:txXfrm>
    </dsp:sp>
    <dsp:sp modelId="{406204EA-5FD6-4D21-9382-65A3FA313CEC}">
      <dsp:nvSpPr>
        <dsp:cNvPr id="0" name=""/>
        <dsp:cNvSpPr/>
      </dsp:nvSpPr>
      <dsp:spPr>
        <a:xfrm>
          <a:off x="0" y="2159440"/>
          <a:ext cx="8871044" cy="1053000"/>
        </a:xfrm>
        <a:prstGeom prst="roundRect">
          <a:avLst/>
        </a:prstGeom>
        <a:solidFill>
          <a:schemeClr val="bg2">
            <a:lumMod val="20000"/>
            <a:lumOff val="8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r>
            <a:rPr lang="ar-EG" sz="4500" kern="1200" dirty="0" smtClean="0">
              <a:solidFill>
                <a:schemeClr val="tx1"/>
              </a:solidFill>
            </a:rPr>
            <a:t>الـــــرســالة</a:t>
          </a:r>
          <a:endParaRPr lang="en-US" sz="4500" kern="1200" dirty="0">
            <a:solidFill>
              <a:schemeClr val="tx1"/>
            </a:solidFill>
          </a:endParaRPr>
        </a:p>
      </dsp:txBody>
      <dsp:txXfrm>
        <a:off x="51403" y="2210843"/>
        <a:ext cx="8768238" cy="950194"/>
      </dsp:txXfrm>
    </dsp:sp>
    <dsp:sp modelId="{589B44FC-7947-4F15-B4D3-BDA79F1A79A3}">
      <dsp:nvSpPr>
        <dsp:cNvPr id="0" name=""/>
        <dsp:cNvSpPr/>
      </dsp:nvSpPr>
      <dsp:spPr>
        <a:xfrm>
          <a:off x="0" y="3212440"/>
          <a:ext cx="8871044" cy="1956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1656" tIns="57150" rIns="320040" bIns="57150" numCol="1" spcCol="1270" anchor="t" anchorCtr="0">
          <a:noAutofit/>
        </a:bodyPr>
        <a:lstStyle/>
        <a:p>
          <a:pPr marL="285750" lvl="1" indent="-285750" algn="ctr" defTabSz="1555750">
            <a:lnSpc>
              <a:spcPct val="90000"/>
            </a:lnSpc>
            <a:spcBef>
              <a:spcPct val="0"/>
            </a:spcBef>
            <a:spcAft>
              <a:spcPct val="20000"/>
            </a:spcAft>
            <a:buChar char="••"/>
          </a:pPr>
          <a:r>
            <a:rPr lang="ar-EG" sz="3500" b="1" i="0" kern="1200" dirty="0" smtClean="0"/>
            <a:t>تلتزم جامعة مدينة السادات بإعداد خريج يواكب احتياجات سوق العمل محلياً ، من خلال خدمات تعليمية وبحثية ومجتمعية تشجع على الإبتكار والتميز فى إطارالتطوير المستمر</a:t>
          </a:r>
          <a:endParaRPr lang="en-US" sz="3500" kern="1200" dirty="0"/>
        </a:p>
      </dsp:txBody>
      <dsp:txXfrm>
        <a:off x="0" y="3212440"/>
        <a:ext cx="8871044" cy="19561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5AF0D2-254F-47BE-9156-2DAC542A9C09}">
      <dsp:nvSpPr>
        <dsp:cNvPr id="0" name=""/>
        <dsp:cNvSpPr/>
      </dsp:nvSpPr>
      <dsp:spPr>
        <a:xfrm>
          <a:off x="0" y="0"/>
          <a:ext cx="8765559" cy="1961154"/>
        </a:xfrm>
        <a:prstGeom prst="roundRect">
          <a:avLst/>
        </a:prstGeom>
        <a:gradFill flip="none" rotWithShape="1">
          <a:gsLst>
            <a:gs pos="0">
              <a:schemeClr val="bg2">
                <a:lumMod val="20000"/>
                <a:lumOff val="80000"/>
              </a:schemeClr>
            </a:gs>
            <a:gs pos="24000">
              <a:srgbClr val="58B2FF"/>
            </a:gs>
            <a:gs pos="28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ar-EG" sz="3600" b="1" kern="1200" dirty="0" smtClean="0"/>
            <a:t>الرؤية</a:t>
          </a:r>
        </a:p>
        <a:p>
          <a:pPr lvl="0" algn="ctr" defTabSz="1600200">
            <a:lnSpc>
              <a:spcPct val="90000"/>
            </a:lnSpc>
            <a:spcBef>
              <a:spcPct val="0"/>
            </a:spcBef>
            <a:spcAft>
              <a:spcPct val="35000"/>
            </a:spcAft>
          </a:pPr>
          <a:r>
            <a:rPr lang="ar-EG" sz="3600" b="1" kern="1200" dirty="0" smtClean="0"/>
            <a:t>يسعى مركز ضمان الجودة بجامعة مدينة السادات أن يكون رائداً في تصميم وتطبيق نظم ضمان الجودة الشاملة والتطوير المستمر دولياً</a:t>
          </a:r>
          <a:r>
            <a:rPr lang="ar-EG" sz="2600" b="1" kern="1200" dirty="0" smtClean="0"/>
            <a:t>.</a:t>
          </a:r>
          <a:r>
            <a:rPr lang="ar-EG" sz="2600" kern="1200" dirty="0" smtClean="0"/>
            <a:t> </a:t>
          </a:r>
          <a:endParaRPr lang="en-US" sz="2600" kern="1200" dirty="0"/>
        </a:p>
      </dsp:txBody>
      <dsp:txXfrm>
        <a:off x="95736" y="95736"/>
        <a:ext cx="8574087" cy="1769682"/>
      </dsp:txXfrm>
    </dsp:sp>
    <dsp:sp modelId="{86D19333-60E2-4EA9-892D-FC0DB8CF4B18}">
      <dsp:nvSpPr>
        <dsp:cNvPr id="0" name=""/>
        <dsp:cNvSpPr/>
      </dsp:nvSpPr>
      <dsp:spPr>
        <a:xfrm>
          <a:off x="0" y="2349701"/>
          <a:ext cx="8765559" cy="2799796"/>
        </a:xfrm>
        <a:prstGeom prst="roundRect">
          <a:avLst/>
        </a:prstGeom>
        <a:gradFill flip="none" rotWithShape="1">
          <a:gsLst>
            <a:gs pos="25000">
              <a:srgbClr val="FFDFAC"/>
            </a:gs>
            <a:gs pos="0">
              <a:schemeClr val="bg2">
                <a:lumMod val="40000"/>
                <a:lumOff val="60000"/>
              </a:schemeClr>
            </a:gs>
            <a:gs pos="56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ar-EG" sz="3200" b="1" kern="1200" dirty="0" smtClean="0"/>
            <a:t>الرسالة</a:t>
          </a:r>
        </a:p>
        <a:p>
          <a:pPr lvl="0" algn="ctr" defTabSz="1422400">
            <a:lnSpc>
              <a:spcPct val="90000"/>
            </a:lnSpc>
            <a:spcBef>
              <a:spcPct val="0"/>
            </a:spcBef>
            <a:spcAft>
              <a:spcPct val="35000"/>
            </a:spcAft>
          </a:pPr>
          <a:r>
            <a:rPr lang="ar-EG" sz="3200" b="1" kern="1200" dirty="0" smtClean="0"/>
            <a:t>مركز ضمان الجودة بجامعة مدينة السادات يعمل على قيادة وتطوير نظم وآليات ضمان الجودة الشاملة للأداء الداخلي بإدارة الجامعة ومؤسساتها العلمية في إطار إدارة التغيير والحوكمة، بما يحقق رسالة الجامعة وأهدافها الاستراتيجية ووفقاً للمعايير القومية للتقويم المؤسسي، ومتطلبات تطوير التعليم     العالى. </a:t>
          </a:r>
          <a:endParaRPr lang="en-US" sz="3200" b="1" kern="1200" dirty="0"/>
        </a:p>
      </dsp:txBody>
      <dsp:txXfrm>
        <a:off x="136675" y="2486376"/>
        <a:ext cx="8492209" cy="252644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819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819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819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9A772746-2438-4FF5-990C-500F2F054636}" type="slidenum">
              <a:rPr lang="en-US"/>
              <a:pPr>
                <a:defRPr/>
              </a:pPr>
              <a:t>‹#›</a:t>
            </a:fld>
            <a:endParaRPr lang="en-US"/>
          </a:p>
        </p:txBody>
      </p:sp>
    </p:spTree>
    <p:extLst>
      <p:ext uri="{BB962C8B-B14F-4D97-AF65-F5344CB8AC3E}">
        <p14:creationId xmlns:p14="http://schemas.microsoft.com/office/powerpoint/2010/main" val="41025132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de-DE"/>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de-DE"/>
          </a:p>
        </p:txBody>
      </p:sp>
      <p:sp>
        <p:nvSpPr>
          <p:cNvPr id="122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de-DE"/>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02534EB5-1451-4148-9EC7-E2862CCE656E}" type="slidenum">
              <a:rPr lang="de-DE"/>
              <a:pPr>
                <a:defRPr/>
              </a:pPr>
              <a:t>‹#›</a:t>
            </a:fld>
            <a:endParaRPr lang="de-DE"/>
          </a:p>
        </p:txBody>
      </p:sp>
    </p:spTree>
    <p:extLst>
      <p:ext uri="{BB962C8B-B14F-4D97-AF65-F5344CB8AC3E}">
        <p14:creationId xmlns:p14="http://schemas.microsoft.com/office/powerpoint/2010/main" val="29689587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fld id="{7A85D47A-E2FE-4154-8514-887DF43EDA83}" type="slidenum">
              <a:rPr lang="de-DE" sz="1200" smtClean="0"/>
              <a:pPr eaLnBrk="1" hangingPunct="1"/>
              <a:t>2</a:t>
            </a:fld>
            <a:endParaRPr lang="de-DE" sz="1200" smtClean="0"/>
          </a:p>
        </p:txBody>
      </p:sp>
      <p:sp>
        <p:nvSpPr>
          <p:cNvPr id="13315" name="Rectangle 7"/>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7738" eaLnBrk="0" hangingPunct="0">
              <a:defRPr sz="2000">
                <a:solidFill>
                  <a:schemeClr val="tx1"/>
                </a:solidFill>
                <a:latin typeface="Arial" charset="0"/>
                <a:cs typeface="Arial" charset="0"/>
              </a:defRPr>
            </a:lvl1pPr>
            <a:lvl2pPr marL="742950" indent="-285750" defTabSz="947738" eaLnBrk="0" hangingPunct="0">
              <a:defRPr sz="2000">
                <a:solidFill>
                  <a:schemeClr val="tx1"/>
                </a:solidFill>
                <a:latin typeface="Arial" charset="0"/>
                <a:cs typeface="Arial" charset="0"/>
              </a:defRPr>
            </a:lvl2pPr>
            <a:lvl3pPr marL="1143000" indent="-228600" defTabSz="947738" eaLnBrk="0" hangingPunct="0">
              <a:defRPr sz="2000">
                <a:solidFill>
                  <a:schemeClr val="tx1"/>
                </a:solidFill>
                <a:latin typeface="Arial" charset="0"/>
                <a:cs typeface="Arial" charset="0"/>
              </a:defRPr>
            </a:lvl3pPr>
            <a:lvl4pPr marL="1600200" indent="-228600" defTabSz="947738" eaLnBrk="0" hangingPunct="0">
              <a:defRPr sz="2000">
                <a:solidFill>
                  <a:schemeClr val="tx1"/>
                </a:solidFill>
                <a:latin typeface="Arial" charset="0"/>
                <a:cs typeface="Arial" charset="0"/>
              </a:defRPr>
            </a:lvl4pPr>
            <a:lvl5pPr marL="2057400" indent="-228600" defTabSz="947738" eaLnBrk="0" hangingPunct="0">
              <a:defRPr sz="2000">
                <a:solidFill>
                  <a:schemeClr val="tx1"/>
                </a:solidFill>
                <a:latin typeface="Arial" charset="0"/>
                <a:cs typeface="Arial" charset="0"/>
              </a:defRPr>
            </a:lvl5pPr>
            <a:lvl6pPr marL="2514600" indent="-228600" defTabSz="947738" eaLnBrk="0" fontAlgn="base" hangingPunct="0">
              <a:spcBef>
                <a:spcPct val="0"/>
              </a:spcBef>
              <a:spcAft>
                <a:spcPct val="0"/>
              </a:spcAft>
              <a:defRPr sz="2000">
                <a:solidFill>
                  <a:schemeClr val="tx1"/>
                </a:solidFill>
                <a:latin typeface="Arial" charset="0"/>
                <a:cs typeface="Arial" charset="0"/>
              </a:defRPr>
            </a:lvl6pPr>
            <a:lvl7pPr marL="2971800" indent="-228600" defTabSz="947738" eaLnBrk="0" fontAlgn="base" hangingPunct="0">
              <a:spcBef>
                <a:spcPct val="0"/>
              </a:spcBef>
              <a:spcAft>
                <a:spcPct val="0"/>
              </a:spcAft>
              <a:defRPr sz="2000">
                <a:solidFill>
                  <a:schemeClr val="tx1"/>
                </a:solidFill>
                <a:latin typeface="Arial" charset="0"/>
                <a:cs typeface="Arial" charset="0"/>
              </a:defRPr>
            </a:lvl7pPr>
            <a:lvl8pPr marL="3429000" indent="-228600" defTabSz="947738" eaLnBrk="0" fontAlgn="base" hangingPunct="0">
              <a:spcBef>
                <a:spcPct val="0"/>
              </a:spcBef>
              <a:spcAft>
                <a:spcPct val="0"/>
              </a:spcAft>
              <a:defRPr sz="2000">
                <a:solidFill>
                  <a:schemeClr val="tx1"/>
                </a:solidFill>
                <a:latin typeface="Arial" charset="0"/>
                <a:cs typeface="Arial" charset="0"/>
              </a:defRPr>
            </a:lvl8pPr>
            <a:lvl9pPr marL="3886200" indent="-228600" defTabSz="947738" eaLnBrk="0" fontAlgn="base" hangingPunct="0">
              <a:spcBef>
                <a:spcPct val="0"/>
              </a:spcBef>
              <a:spcAft>
                <a:spcPct val="0"/>
              </a:spcAft>
              <a:defRPr sz="2000">
                <a:solidFill>
                  <a:schemeClr val="tx1"/>
                </a:solidFill>
                <a:latin typeface="Arial" charset="0"/>
                <a:cs typeface="Arial" charset="0"/>
              </a:defRPr>
            </a:lvl9pPr>
          </a:lstStyle>
          <a:p>
            <a:pPr algn="r" eaLnBrk="1" hangingPunct="1"/>
            <a:fld id="{4253F31F-D8FE-4D73-BBB0-41859CF6F8A8}" type="slidenum">
              <a:rPr lang="en-GB" sz="1300"/>
              <a:pPr algn="r" eaLnBrk="1" hangingPunct="1"/>
              <a:t>2</a:t>
            </a:fld>
            <a:endParaRPr lang="en-GB" sz="1300"/>
          </a:p>
        </p:txBody>
      </p:sp>
      <p:sp>
        <p:nvSpPr>
          <p:cNvPr id="13316" name="Rectangle 2"/>
          <p:cNvSpPr>
            <a:spLocks noGrp="1" noRot="1" noChangeAspect="1" noChangeArrowheads="1" noTextEdit="1"/>
          </p:cNvSpPr>
          <p:nvPr>
            <p:ph type="sldImg"/>
          </p:nvPr>
        </p:nvSpPr>
        <p:spPr>
          <a:xfrm>
            <a:off x="1143000" y="685800"/>
            <a:ext cx="4573588" cy="3430588"/>
          </a:xfrm>
          <a:ln/>
        </p:spPr>
      </p:sp>
      <p:sp>
        <p:nvSpPr>
          <p:cNvPr id="1331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lstStyle/>
          <a:p>
            <a:pPr eaLnBrk="1" hangingPunct="1"/>
            <a:endParaRPr lang="de-DE" smtClean="0"/>
          </a:p>
        </p:txBody>
      </p:sp>
    </p:spTree>
    <p:extLst>
      <p:ext uri="{BB962C8B-B14F-4D97-AF65-F5344CB8AC3E}">
        <p14:creationId xmlns:p14="http://schemas.microsoft.com/office/powerpoint/2010/main" val="3422651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fld id="{8A9316A5-E824-4175-89F5-A840FB1861BB}" type="slidenum">
              <a:rPr lang="de-DE" sz="1200" smtClean="0"/>
              <a:pPr eaLnBrk="1" hangingPunct="1"/>
              <a:t>3</a:t>
            </a:fld>
            <a:endParaRPr lang="de-DE" sz="1200" smtClean="0"/>
          </a:p>
        </p:txBody>
      </p:sp>
      <p:sp>
        <p:nvSpPr>
          <p:cNvPr id="14339" name="Rectangle 2"/>
          <p:cNvSpPr>
            <a:spLocks noGrp="1" noRot="1" noChangeAspect="1" noChangeArrowheads="1" noTextEdit="1"/>
          </p:cNvSpPr>
          <p:nvPr>
            <p:ph type="sldImg"/>
          </p:nvPr>
        </p:nvSpPr>
        <p:spPr>
          <a:xfrm>
            <a:off x="1143000" y="685800"/>
            <a:ext cx="4573588" cy="3430588"/>
          </a:xfrm>
          <a:ln/>
        </p:spPr>
      </p:sp>
      <p:sp>
        <p:nvSpPr>
          <p:cNvPr id="1434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noProof="1" smtClean="0"/>
          </a:p>
        </p:txBody>
      </p:sp>
    </p:spTree>
    <p:extLst>
      <p:ext uri="{BB962C8B-B14F-4D97-AF65-F5344CB8AC3E}">
        <p14:creationId xmlns:p14="http://schemas.microsoft.com/office/powerpoint/2010/main" val="3715747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fld id="{91D4A75E-8D13-466C-A98D-C2537C2D9305}" type="slidenum">
              <a:rPr lang="de-DE" sz="1200" smtClean="0"/>
              <a:pPr eaLnBrk="1" hangingPunct="1"/>
              <a:t>24</a:t>
            </a:fld>
            <a:endParaRPr lang="de-DE" sz="1200"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noProof="1" smtClean="0"/>
          </a:p>
        </p:txBody>
      </p:sp>
    </p:spTree>
    <p:extLst>
      <p:ext uri="{BB962C8B-B14F-4D97-AF65-F5344CB8AC3E}">
        <p14:creationId xmlns:p14="http://schemas.microsoft.com/office/powerpoint/2010/main" val="1028790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631" name="Rectangle 7"/>
          <p:cNvSpPr>
            <a:spLocks noGrp="1" noChangeArrowheads="1"/>
          </p:cNvSpPr>
          <p:nvPr>
            <p:ph type="ctrTitle"/>
          </p:nvPr>
        </p:nvSpPr>
        <p:spPr>
          <a:xfrm>
            <a:off x="963613" y="3951288"/>
            <a:ext cx="7713662" cy="1081087"/>
          </a:xfrm>
        </p:spPr>
        <p:txBody>
          <a:bodyPr anchor="b"/>
          <a:lstStyle>
            <a:lvl1pPr>
              <a:lnSpc>
                <a:spcPct val="110000"/>
              </a:lnSpc>
              <a:defRPr sz="3200"/>
            </a:lvl1pPr>
          </a:lstStyle>
          <a:p>
            <a:r>
              <a:rPr lang="de-DE"/>
              <a:t>Titelmasterformat durch Klicken bearbeiten</a:t>
            </a:r>
          </a:p>
        </p:txBody>
      </p:sp>
      <p:sp>
        <p:nvSpPr>
          <p:cNvPr id="111632" name="Rectangle 12"/>
          <p:cNvSpPr>
            <a:spLocks noGrp="1" noChangeArrowheads="1"/>
          </p:cNvSpPr>
          <p:nvPr>
            <p:ph type="subTitle" idx="1"/>
          </p:nvPr>
        </p:nvSpPr>
        <p:spPr bwMode="gray">
          <a:xfrm>
            <a:off x="960438" y="5075238"/>
            <a:ext cx="7740650" cy="757237"/>
          </a:xfrm>
        </p:spPr>
        <p:txBody>
          <a:bodyPr tIns="45720" bIns="45720"/>
          <a:lstStyle>
            <a:lvl1pPr marL="0" indent="0">
              <a:buFont typeface="Wingdings" pitchFamily="2" charset="2"/>
              <a:buNone/>
              <a:defRPr sz="2400"/>
            </a:lvl1pPr>
          </a:lstStyle>
          <a:p>
            <a:r>
              <a:rPr lang="de-DE"/>
              <a:t>Formatvorlage des Untertitelmasters durch Klicken bearbeiten</a:t>
            </a:r>
          </a:p>
        </p:txBody>
      </p:sp>
      <p:sp>
        <p:nvSpPr>
          <p:cNvPr id="4" name="Rectangle 3"/>
          <p:cNvSpPr>
            <a:spLocks noGrp="1" noChangeArrowheads="1"/>
          </p:cNvSpPr>
          <p:nvPr>
            <p:ph type="ftr" sz="quarter" idx="10"/>
          </p:nvPr>
        </p:nvSpPr>
        <p:spPr>
          <a:xfrm>
            <a:off x="3124200" y="6245225"/>
            <a:ext cx="2895600" cy="476250"/>
          </a:xfrm>
        </p:spPr>
        <p:txBody>
          <a:bodyPr/>
          <a:lstStyle>
            <a:lvl1pPr>
              <a:defRPr>
                <a:solidFill>
                  <a:schemeClr val="tx1"/>
                </a:solidFill>
              </a:defRPr>
            </a:lvl1pPr>
          </a:lstStyle>
          <a:p>
            <a:pPr>
              <a:defRPr/>
            </a:pPr>
            <a:endParaRPr lang="de-DE"/>
          </a:p>
        </p:txBody>
      </p:sp>
    </p:spTree>
    <p:extLst>
      <p:ext uri="{BB962C8B-B14F-4D97-AF65-F5344CB8AC3E}">
        <p14:creationId xmlns:p14="http://schemas.microsoft.com/office/powerpoint/2010/main" val="1159856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2471406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97663" y="271463"/>
            <a:ext cx="2133600" cy="553085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295275" y="271463"/>
            <a:ext cx="6249988" cy="553085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626049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2390456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5"/>
          <p:cNvSpPr>
            <a:spLocks noGrp="1" noChangeArrowheads="1"/>
          </p:cNvSpPr>
          <p:nvPr>
            <p:ph type="ftr" sz="quarter" idx="10"/>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210907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295275" y="1489075"/>
            <a:ext cx="4186238"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33913" y="1489075"/>
            <a:ext cx="4186237"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ftr" sz="quarter" idx="10"/>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2373181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5"/>
          <p:cNvSpPr>
            <a:spLocks noGrp="1" noChangeArrowheads="1"/>
          </p:cNvSpPr>
          <p:nvPr>
            <p:ph type="ftr" sz="quarter" idx="10"/>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648933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5"/>
          <p:cNvSpPr>
            <a:spLocks noGrp="1" noChangeArrowheads="1"/>
          </p:cNvSpPr>
          <p:nvPr>
            <p:ph type="ftr" sz="quarter" idx="10"/>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2810448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933872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2955462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743564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295275" y="1489075"/>
            <a:ext cx="8524875" cy="431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10595" name="Rectangle 5"/>
          <p:cNvSpPr>
            <a:spLocks noGrp="1" noChangeArrowheads="1"/>
          </p:cNvSpPr>
          <p:nvPr>
            <p:ph type="ftr" sz="quarter" idx="3"/>
          </p:nvPr>
        </p:nvSpPr>
        <p:spPr bwMode="gray">
          <a:xfrm>
            <a:off x="3124200" y="6365875"/>
            <a:ext cx="2895600" cy="24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noProof="1">
                <a:solidFill>
                  <a:schemeClr val="bg1"/>
                </a:solidFill>
                <a:cs typeface="+mn-cs"/>
              </a:defRPr>
            </a:lvl1pPr>
          </a:lstStyle>
          <a:p>
            <a:pPr>
              <a:defRPr/>
            </a:pPr>
            <a:endParaRPr lang="de-DE"/>
          </a:p>
        </p:txBody>
      </p:sp>
      <p:sp>
        <p:nvSpPr>
          <p:cNvPr id="1028" name="Rectangle 5"/>
          <p:cNvSpPr>
            <a:spLocks noChangeArrowheads="1"/>
          </p:cNvSpPr>
          <p:nvPr/>
        </p:nvSpPr>
        <p:spPr bwMode="gray">
          <a:xfrm>
            <a:off x="219075" y="6365875"/>
            <a:ext cx="13430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z="1000"/>
              <a:t>Page </a:t>
            </a:r>
            <a:r>
              <a:rPr lang="de-DE" sz="1000">
                <a:sym typeface="Wingdings" pitchFamily="2" charset="2"/>
              </a:rPr>
              <a:t></a:t>
            </a:r>
            <a:r>
              <a:rPr lang="de-DE" sz="1000"/>
              <a:t> </a:t>
            </a:r>
            <a:fld id="{30D61E43-DB89-45C1-AF7E-DACE14A2A10B}" type="slidenum">
              <a:rPr lang="de-DE" sz="1000"/>
              <a:pPr/>
              <a:t>‹#›</a:t>
            </a:fld>
            <a:endParaRPr lang="de-DE" sz="1000"/>
          </a:p>
        </p:txBody>
      </p:sp>
      <p:sp>
        <p:nvSpPr>
          <p:cNvPr id="1029" name="Rectangle 7"/>
          <p:cNvSpPr>
            <a:spLocks noGrp="1" noChangeArrowheads="1"/>
          </p:cNvSpPr>
          <p:nvPr>
            <p:ph type="title"/>
          </p:nvPr>
        </p:nvSpPr>
        <p:spPr bwMode="gray">
          <a:xfrm>
            <a:off x="311150" y="271463"/>
            <a:ext cx="85201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de-DE" smtClean="0"/>
              <a:t>Klicken Sie, um das Titelformat zu bearbeiten</a:t>
            </a:r>
          </a:p>
        </p:txBody>
      </p:sp>
    </p:spTree>
  </p:cSld>
  <p:clrMap bg1="lt1" tx1="dk1" bg2="lt2" tx2="dk2" accent1="accent1" accent2="accent2" accent3="accent3" accent4="accent4" accent5="accent5" accent6="accent6" hlink="hlink" folHlink="folHlink"/>
  <p:sldLayoutIdLst>
    <p:sldLayoutId id="2147483711"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rtl="0" eaLnBrk="0" fontAlgn="base" hangingPunct="0">
        <a:lnSpc>
          <a:spcPct val="90000"/>
        </a:lnSpc>
        <a:spcBef>
          <a:spcPct val="0"/>
        </a:spcBef>
        <a:spcAft>
          <a:spcPct val="0"/>
        </a:spcAft>
        <a:defRPr sz="2600" b="1">
          <a:solidFill>
            <a:schemeClr val="tx1"/>
          </a:solidFill>
          <a:latin typeface="+mj-lt"/>
          <a:ea typeface="+mj-ea"/>
          <a:cs typeface="+mj-cs"/>
        </a:defRPr>
      </a:lvl1pPr>
      <a:lvl2pPr algn="l" rtl="0" eaLnBrk="0" fontAlgn="base" hangingPunct="0">
        <a:lnSpc>
          <a:spcPct val="90000"/>
        </a:lnSpc>
        <a:spcBef>
          <a:spcPct val="0"/>
        </a:spcBef>
        <a:spcAft>
          <a:spcPct val="0"/>
        </a:spcAft>
        <a:defRPr sz="2600" b="1">
          <a:solidFill>
            <a:schemeClr val="tx1"/>
          </a:solidFill>
          <a:latin typeface="Arial" charset="0"/>
          <a:cs typeface="Arial" charset="0"/>
        </a:defRPr>
      </a:lvl2pPr>
      <a:lvl3pPr algn="l" rtl="0" eaLnBrk="0" fontAlgn="base" hangingPunct="0">
        <a:lnSpc>
          <a:spcPct val="90000"/>
        </a:lnSpc>
        <a:spcBef>
          <a:spcPct val="0"/>
        </a:spcBef>
        <a:spcAft>
          <a:spcPct val="0"/>
        </a:spcAft>
        <a:defRPr sz="2600" b="1">
          <a:solidFill>
            <a:schemeClr val="tx1"/>
          </a:solidFill>
          <a:latin typeface="Arial" charset="0"/>
          <a:cs typeface="Arial" charset="0"/>
        </a:defRPr>
      </a:lvl3pPr>
      <a:lvl4pPr algn="l" rtl="0" eaLnBrk="0" fontAlgn="base" hangingPunct="0">
        <a:lnSpc>
          <a:spcPct val="90000"/>
        </a:lnSpc>
        <a:spcBef>
          <a:spcPct val="0"/>
        </a:spcBef>
        <a:spcAft>
          <a:spcPct val="0"/>
        </a:spcAft>
        <a:defRPr sz="2600" b="1">
          <a:solidFill>
            <a:schemeClr val="tx1"/>
          </a:solidFill>
          <a:latin typeface="Arial" charset="0"/>
          <a:cs typeface="Arial" charset="0"/>
        </a:defRPr>
      </a:lvl4pPr>
      <a:lvl5pPr algn="l" rtl="0" eaLnBrk="0" fontAlgn="base" hangingPunct="0">
        <a:lnSpc>
          <a:spcPct val="90000"/>
        </a:lnSpc>
        <a:spcBef>
          <a:spcPct val="0"/>
        </a:spcBef>
        <a:spcAft>
          <a:spcPct val="0"/>
        </a:spcAft>
        <a:defRPr sz="2600" b="1">
          <a:solidFill>
            <a:schemeClr val="tx1"/>
          </a:solidFill>
          <a:latin typeface="Arial" charset="0"/>
          <a:cs typeface="Arial" charset="0"/>
        </a:defRPr>
      </a:lvl5pPr>
      <a:lvl6pPr marL="457200" algn="l" rtl="0" fontAlgn="base">
        <a:lnSpc>
          <a:spcPct val="90000"/>
        </a:lnSpc>
        <a:spcBef>
          <a:spcPct val="0"/>
        </a:spcBef>
        <a:spcAft>
          <a:spcPct val="0"/>
        </a:spcAft>
        <a:defRPr sz="2600" b="1">
          <a:solidFill>
            <a:schemeClr val="tx1"/>
          </a:solidFill>
          <a:latin typeface="Arial" charset="0"/>
          <a:cs typeface="Arial" charset="0"/>
        </a:defRPr>
      </a:lvl6pPr>
      <a:lvl7pPr marL="914400" algn="l" rtl="0" fontAlgn="base">
        <a:lnSpc>
          <a:spcPct val="90000"/>
        </a:lnSpc>
        <a:spcBef>
          <a:spcPct val="0"/>
        </a:spcBef>
        <a:spcAft>
          <a:spcPct val="0"/>
        </a:spcAft>
        <a:defRPr sz="2600" b="1">
          <a:solidFill>
            <a:schemeClr val="tx1"/>
          </a:solidFill>
          <a:latin typeface="Arial" charset="0"/>
          <a:cs typeface="Arial" charset="0"/>
        </a:defRPr>
      </a:lvl7pPr>
      <a:lvl8pPr marL="1371600" algn="l" rtl="0" fontAlgn="base">
        <a:lnSpc>
          <a:spcPct val="90000"/>
        </a:lnSpc>
        <a:spcBef>
          <a:spcPct val="0"/>
        </a:spcBef>
        <a:spcAft>
          <a:spcPct val="0"/>
        </a:spcAft>
        <a:defRPr sz="2600" b="1">
          <a:solidFill>
            <a:schemeClr val="tx1"/>
          </a:solidFill>
          <a:latin typeface="Arial" charset="0"/>
          <a:cs typeface="Arial" charset="0"/>
        </a:defRPr>
      </a:lvl8pPr>
      <a:lvl9pPr marL="1828800" algn="l" rtl="0" fontAlgn="base">
        <a:lnSpc>
          <a:spcPct val="90000"/>
        </a:lnSpc>
        <a:spcBef>
          <a:spcPct val="0"/>
        </a:spcBef>
        <a:spcAft>
          <a:spcPct val="0"/>
        </a:spcAft>
        <a:defRPr sz="2600" b="1">
          <a:solidFill>
            <a:schemeClr val="tx1"/>
          </a:solidFill>
          <a:latin typeface="Arial" charset="0"/>
          <a:cs typeface="Arial" charset="0"/>
        </a:defRPr>
      </a:lvl9pPr>
    </p:titleStyle>
    <p:bodyStyle>
      <a:lvl1pPr marL="180975" indent="-180975" algn="l" rtl="0" eaLnBrk="0" fontAlgn="base" hangingPunct="0">
        <a:spcBef>
          <a:spcPct val="0"/>
        </a:spcBef>
        <a:spcAft>
          <a:spcPct val="40000"/>
        </a:spcAft>
        <a:buFont typeface="Wingdings" pitchFamily="2" charset="2"/>
        <a:buChar char="§"/>
        <a:defRPr sz="2000">
          <a:solidFill>
            <a:schemeClr val="tx1"/>
          </a:solidFill>
          <a:latin typeface="+mn-lt"/>
          <a:ea typeface="+mn-ea"/>
          <a:cs typeface="+mn-cs"/>
        </a:defRPr>
      </a:lvl1pPr>
      <a:lvl2pPr marL="444500" indent="-261938" algn="l" rtl="0" eaLnBrk="0" fontAlgn="base" hangingPunct="0">
        <a:spcBef>
          <a:spcPct val="0"/>
        </a:spcBef>
        <a:spcAft>
          <a:spcPct val="40000"/>
        </a:spcAft>
        <a:buChar char="–"/>
        <a:defRPr sz="2800">
          <a:solidFill>
            <a:schemeClr val="tx1"/>
          </a:solidFill>
          <a:latin typeface="+mn-lt"/>
          <a:cs typeface="+mn-cs"/>
        </a:defRPr>
      </a:lvl2pPr>
      <a:lvl3pPr marL="720725" indent="-274638" algn="l" rtl="0" eaLnBrk="0" fontAlgn="base" hangingPunct="0">
        <a:spcBef>
          <a:spcPct val="0"/>
        </a:spcBef>
        <a:spcAft>
          <a:spcPct val="40000"/>
        </a:spcAft>
        <a:buChar char="•"/>
        <a:defRPr sz="2400">
          <a:solidFill>
            <a:schemeClr val="tx1"/>
          </a:solidFill>
          <a:latin typeface="+mn-lt"/>
          <a:cs typeface="+mn-cs"/>
        </a:defRPr>
      </a:lvl3pPr>
      <a:lvl4pPr marL="987425" indent="-265113" algn="l" rtl="0" eaLnBrk="0" fontAlgn="base" hangingPunct="0">
        <a:spcBef>
          <a:spcPct val="0"/>
        </a:spcBef>
        <a:spcAft>
          <a:spcPct val="40000"/>
        </a:spcAft>
        <a:buChar char="–"/>
        <a:defRPr sz="2000">
          <a:solidFill>
            <a:schemeClr val="tx1"/>
          </a:solidFill>
          <a:latin typeface="+mn-lt"/>
          <a:cs typeface="+mn-cs"/>
        </a:defRPr>
      </a:lvl4pPr>
      <a:lvl5pPr marL="1254125" indent="-265113" algn="l" rtl="0" eaLnBrk="0" fontAlgn="base" hangingPunct="0">
        <a:spcBef>
          <a:spcPct val="0"/>
        </a:spcBef>
        <a:spcAft>
          <a:spcPct val="40000"/>
        </a:spcAft>
        <a:buChar char="»"/>
        <a:defRPr sz="2000">
          <a:solidFill>
            <a:schemeClr val="tx1"/>
          </a:solidFill>
          <a:latin typeface="+mn-lt"/>
          <a:cs typeface="+mn-cs"/>
        </a:defRPr>
      </a:lvl5pPr>
      <a:lvl6pPr marL="1711325" indent="-265113" algn="l" rtl="0" fontAlgn="base">
        <a:spcBef>
          <a:spcPct val="0"/>
        </a:spcBef>
        <a:spcAft>
          <a:spcPct val="40000"/>
        </a:spcAft>
        <a:buChar char="»"/>
        <a:defRPr>
          <a:solidFill>
            <a:schemeClr val="tx1"/>
          </a:solidFill>
          <a:latin typeface="+mn-lt"/>
          <a:cs typeface="+mn-cs"/>
        </a:defRPr>
      </a:lvl6pPr>
      <a:lvl7pPr marL="2168525" indent="-265113" algn="l" rtl="0" fontAlgn="base">
        <a:spcBef>
          <a:spcPct val="0"/>
        </a:spcBef>
        <a:spcAft>
          <a:spcPct val="40000"/>
        </a:spcAft>
        <a:buChar char="»"/>
        <a:defRPr>
          <a:solidFill>
            <a:schemeClr val="tx1"/>
          </a:solidFill>
          <a:latin typeface="+mn-lt"/>
          <a:cs typeface="+mn-cs"/>
        </a:defRPr>
      </a:lvl7pPr>
      <a:lvl8pPr marL="2625725" indent="-265113" algn="l" rtl="0" fontAlgn="base">
        <a:spcBef>
          <a:spcPct val="0"/>
        </a:spcBef>
        <a:spcAft>
          <a:spcPct val="40000"/>
        </a:spcAft>
        <a:buChar char="»"/>
        <a:defRPr>
          <a:solidFill>
            <a:schemeClr val="tx1"/>
          </a:solidFill>
          <a:latin typeface="+mn-lt"/>
          <a:cs typeface="+mn-cs"/>
        </a:defRPr>
      </a:lvl8pPr>
      <a:lvl9pPr marL="3082925" indent="-265113" algn="l" rtl="0" fontAlgn="base">
        <a:spcBef>
          <a:spcPct val="0"/>
        </a:spcBef>
        <a:spcAft>
          <a:spcPct val="40000"/>
        </a:spcAft>
        <a:buChar char="»"/>
        <a:defRPr>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www.usc.edu.eg/QACID/Councils4/Pages/default.aspx"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usc.edu.eg/QACID/Councils3/Pages/default.aspx" TargetMode="External"/><Relationship Id="rId2" Type="http://schemas.openxmlformats.org/officeDocument/2006/relationships/hyperlink" Target="http://www.usc.edu.eg/QACID/Councils2/Pages/default.aspx" TargetMode="External"/><Relationship Id="rId1" Type="http://schemas.openxmlformats.org/officeDocument/2006/relationships/slideLayout" Target="../slideLayouts/slideLayout2.xml"/><Relationship Id="rId4" Type="http://schemas.openxmlformats.org/officeDocument/2006/relationships/hyperlink" Target="http://www.usc.edu.eg/QACID/Councils1/Pages/default.aspx"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usc.edu.eg/QACID/Councils3/Pages/default.aspx" TargetMode="External"/><Relationship Id="rId2" Type="http://schemas.openxmlformats.org/officeDocument/2006/relationships/hyperlink" Target="http://www.usc.edu.eg/QACID/Councils2/Pages/default.aspx" TargetMode="External"/><Relationship Id="rId1" Type="http://schemas.openxmlformats.org/officeDocument/2006/relationships/slideLayout" Target="../slideLayouts/slideLayout2.xml"/><Relationship Id="rId4" Type="http://schemas.openxmlformats.org/officeDocument/2006/relationships/hyperlink" Target="http://www.usc.edu.eg/QACID/Councils1/Pages/default.asp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usc.edu.eg/QACID/Pages/default.aspx"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hyperlink" Target="mailto:QACID@usc.edu.eg" TargetMode="External"/><Relationship Id="rId4" Type="http://schemas.openxmlformats.org/officeDocument/2006/relationships/hyperlink" Target="http://www.usc.edu.eg/QACID/" TargetMode="Externa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0"/>
            <a:ext cx="9334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798" y="175929"/>
            <a:ext cx="8520113" cy="647700"/>
          </a:xfrm>
        </p:spPr>
        <p:txBody>
          <a:bodyPr/>
          <a:lstStyle/>
          <a:p>
            <a:pPr algn="ctr"/>
            <a:r>
              <a:rPr lang="ar-EG" sz="4800" dirty="0" smtClean="0"/>
              <a:t>الاهداف الاستراتيجية للمركز</a:t>
            </a:r>
            <a:endParaRPr lang="en-US" sz="4800" dirty="0"/>
          </a:p>
        </p:txBody>
      </p:sp>
      <p:grpSp>
        <p:nvGrpSpPr>
          <p:cNvPr id="4" name="Group 3"/>
          <p:cNvGrpSpPr/>
          <p:nvPr/>
        </p:nvGrpSpPr>
        <p:grpSpPr>
          <a:xfrm>
            <a:off x="189220" y="1132763"/>
            <a:ext cx="8765559" cy="916687"/>
            <a:chOff x="0" y="2292821"/>
            <a:chExt cx="8765559" cy="3339465"/>
          </a:xfrm>
          <a:scene3d>
            <a:camera prst="orthographicFront">
              <a:rot lat="0" lon="0" rev="0"/>
            </a:camera>
            <a:lightRig rig="balanced" dir="t">
              <a:rot lat="0" lon="0" rev="8700000"/>
            </a:lightRig>
          </a:scene3d>
        </p:grpSpPr>
        <p:sp>
          <p:nvSpPr>
            <p:cNvPr id="5" name="Rounded Rectangle 4"/>
            <p:cNvSpPr/>
            <p:nvPr/>
          </p:nvSpPr>
          <p:spPr>
            <a:xfrm>
              <a:off x="0" y="2292821"/>
              <a:ext cx="8765559" cy="3191930"/>
            </a:xfrm>
            <a:prstGeom prst="roundRect">
              <a:avLst/>
            </a:prstGeom>
            <a:gradFill flip="none" rotWithShape="1">
              <a:gsLst>
                <a:gs pos="25000">
                  <a:srgbClr val="FFDFAC"/>
                </a:gs>
                <a:gs pos="0">
                  <a:schemeClr val="bg2">
                    <a:lumMod val="40000"/>
                    <a:lumOff val="60000"/>
                  </a:schemeClr>
                </a:gs>
                <a:gs pos="56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6" name="Rounded Rectangle 4"/>
            <p:cNvSpPr/>
            <p:nvPr/>
          </p:nvSpPr>
          <p:spPr>
            <a:xfrm>
              <a:off x="155817" y="2448637"/>
              <a:ext cx="8453925" cy="3183649"/>
            </a:xfrm>
            <a:prstGeom prst="rect">
              <a:avLst/>
            </a:prstGeom>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b="1" kern="1200" dirty="0"/>
            </a:p>
          </p:txBody>
        </p:sp>
      </p:grpSp>
      <p:grpSp>
        <p:nvGrpSpPr>
          <p:cNvPr id="7" name="Group 6"/>
          <p:cNvGrpSpPr/>
          <p:nvPr/>
        </p:nvGrpSpPr>
        <p:grpSpPr>
          <a:xfrm>
            <a:off x="189219" y="2146840"/>
            <a:ext cx="8765559" cy="884817"/>
            <a:chOff x="0" y="2292821"/>
            <a:chExt cx="8765559" cy="3339465"/>
          </a:xfrm>
          <a:scene3d>
            <a:camera prst="orthographicFront">
              <a:rot lat="0" lon="0" rev="0"/>
            </a:camera>
            <a:lightRig rig="balanced" dir="t">
              <a:rot lat="0" lon="0" rev="8700000"/>
            </a:lightRig>
          </a:scene3d>
        </p:grpSpPr>
        <p:sp>
          <p:nvSpPr>
            <p:cNvPr id="8" name="Rounded Rectangle 7"/>
            <p:cNvSpPr/>
            <p:nvPr/>
          </p:nvSpPr>
          <p:spPr>
            <a:xfrm>
              <a:off x="0" y="2292821"/>
              <a:ext cx="8765559" cy="3191930"/>
            </a:xfrm>
            <a:prstGeom prst="roundRect">
              <a:avLst/>
            </a:prstGeom>
            <a:gradFill flip="none" rotWithShape="1">
              <a:gsLst>
                <a:gs pos="25000">
                  <a:srgbClr val="FFDFAC"/>
                </a:gs>
                <a:gs pos="0">
                  <a:schemeClr val="bg2">
                    <a:lumMod val="40000"/>
                    <a:lumOff val="60000"/>
                  </a:schemeClr>
                </a:gs>
                <a:gs pos="56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9" name="Rounded Rectangle 4"/>
            <p:cNvSpPr/>
            <p:nvPr/>
          </p:nvSpPr>
          <p:spPr>
            <a:xfrm>
              <a:off x="155817" y="2448637"/>
              <a:ext cx="8453925" cy="3183649"/>
            </a:xfrm>
            <a:prstGeom prst="rect">
              <a:avLst/>
            </a:prstGeom>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b="1" kern="1200" dirty="0"/>
            </a:p>
          </p:txBody>
        </p:sp>
      </p:grpSp>
      <p:grpSp>
        <p:nvGrpSpPr>
          <p:cNvPr id="10" name="Group 9"/>
          <p:cNvGrpSpPr/>
          <p:nvPr/>
        </p:nvGrpSpPr>
        <p:grpSpPr>
          <a:xfrm>
            <a:off x="203720" y="3095742"/>
            <a:ext cx="8765559" cy="857509"/>
            <a:chOff x="0" y="2292821"/>
            <a:chExt cx="8765559" cy="3339465"/>
          </a:xfrm>
          <a:scene3d>
            <a:camera prst="orthographicFront">
              <a:rot lat="0" lon="0" rev="0"/>
            </a:camera>
            <a:lightRig rig="balanced" dir="t">
              <a:rot lat="0" lon="0" rev="8700000"/>
            </a:lightRig>
          </a:scene3d>
        </p:grpSpPr>
        <p:sp>
          <p:nvSpPr>
            <p:cNvPr id="11" name="Rounded Rectangle 10"/>
            <p:cNvSpPr/>
            <p:nvPr/>
          </p:nvSpPr>
          <p:spPr>
            <a:xfrm>
              <a:off x="0" y="2292821"/>
              <a:ext cx="8765559" cy="3191930"/>
            </a:xfrm>
            <a:prstGeom prst="roundRect">
              <a:avLst/>
            </a:prstGeom>
            <a:gradFill flip="none" rotWithShape="1">
              <a:gsLst>
                <a:gs pos="25000">
                  <a:srgbClr val="FFDFAC"/>
                </a:gs>
                <a:gs pos="0">
                  <a:schemeClr val="bg2">
                    <a:lumMod val="40000"/>
                    <a:lumOff val="60000"/>
                  </a:schemeClr>
                </a:gs>
                <a:gs pos="56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12" name="Rounded Rectangle 4"/>
            <p:cNvSpPr/>
            <p:nvPr/>
          </p:nvSpPr>
          <p:spPr>
            <a:xfrm>
              <a:off x="155817" y="2448637"/>
              <a:ext cx="8453925" cy="3183649"/>
            </a:xfrm>
            <a:prstGeom prst="rect">
              <a:avLst/>
            </a:prstGeom>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b="1" kern="1200" dirty="0"/>
            </a:p>
          </p:txBody>
        </p:sp>
      </p:grpSp>
      <p:grpSp>
        <p:nvGrpSpPr>
          <p:cNvPr id="13" name="Group 12"/>
          <p:cNvGrpSpPr/>
          <p:nvPr/>
        </p:nvGrpSpPr>
        <p:grpSpPr>
          <a:xfrm>
            <a:off x="209409" y="4107979"/>
            <a:ext cx="8765559" cy="848345"/>
            <a:chOff x="0" y="2292821"/>
            <a:chExt cx="8765559" cy="3339465"/>
          </a:xfrm>
          <a:scene3d>
            <a:camera prst="orthographicFront">
              <a:rot lat="0" lon="0" rev="0"/>
            </a:camera>
            <a:lightRig rig="balanced" dir="t">
              <a:rot lat="0" lon="0" rev="8700000"/>
            </a:lightRig>
          </a:scene3d>
        </p:grpSpPr>
        <p:sp>
          <p:nvSpPr>
            <p:cNvPr id="14" name="Rounded Rectangle 13"/>
            <p:cNvSpPr/>
            <p:nvPr/>
          </p:nvSpPr>
          <p:spPr>
            <a:xfrm>
              <a:off x="0" y="2292821"/>
              <a:ext cx="8765559" cy="3191930"/>
            </a:xfrm>
            <a:prstGeom prst="roundRect">
              <a:avLst/>
            </a:prstGeom>
            <a:gradFill flip="none" rotWithShape="1">
              <a:gsLst>
                <a:gs pos="25000">
                  <a:srgbClr val="FFDFAC"/>
                </a:gs>
                <a:gs pos="0">
                  <a:schemeClr val="bg2">
                    <a:lumMod val="40000"/>
                    <a:lumOff val="60000"/>
                  </a:schemeClr>
                </a:gs>
                <a:gs pos="56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15" name="Rounded Rectangle 4"/>
            <p:cNvSpPr/>
            <p:nvPr/>
          </p:nvSpPr>
          <p:spPr>
            <a:xfrm>
              <a:off x="155817" y="2448637"/>
              <a:ext cx="8453925" cy="3183649"/>
            </a:xfrm>
            <a:prstGeom prst="rect">
              <a:avLst/>
            </a:prstGeom>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b="1" kern="1200" dirty="0"/>
            </a:p>
          </p:txBody>
        </p:sp>
      </p:grpSp>
      <p:grpSp>
        <p:nvGrpSpPr>
          <p:cNvPr id="16" name="Group 15"/>
          <p:cNvGrpSpPr/>
          <p:nvPr/>
        </p:nvGrpSpPr>
        <p:grpSpPr>
          <a:xfrm>
            <a:off x="205140" y="5104263"/>
            <a:ext cx="8765559" cy="823294"/>
            <a:chOff x="0" y="2292821"/>
            <a:chExt cx="8765559" cy="3339465"/>
          </a:xfrm>
          <a:scene3d>
            <a:camera prst="orthographicFront">
              <a:rot lat="0" lon="0" rev="0"/>
            </a:camera>
            <a:lightRig rig="balanced" dir="t">
              <a:rot lat="0" lon="0" rev="8700000"/>
            </a:lightRig>
          </a:scene3d>
        </p:grpSpPr>
        <p:sp>
          <p:nvSpPr>
            <p:cNvPr id="17" name="Rounded Rectangle 16"/>
            <p:cNvSpPr/>
            <p:nvPr/>
          </p:nvSpPr>
          <p:spPr>
            <a:xfrm>
              <a:off x="0" y="2292821"/>
              <a:ext cx="8765559" cy="3191930"/>
            </a:xfrm>
            <a:prstGeom prst="roundRect">
              <a:avLst/>
            </a:prstGeom>
            <a:gradFill flip="none" rotWithShape="1">
              <a:gsLst>
                <a:gs pos="25000">
                  <a:srgbClr val="FFDFAC"/>
                </a:gs>
                <a:gs pos="0">
                  <a:schemeClr val="bg2">
                    <a:lumMod val="40000"/>
                    <a:lumOff val="60000"/>
                  </a:schemeClr>
                </a:gs>
                <a:gs pos="56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18" name="Rounded Rectangle 4"/>
            <p:cNvSpPr/>
            <p:nvPr/>
          </p:nvSpPr>
          <p:spPr>
            <a:xfrm>
              <a:off x="155817" y="2448637"/>
              <a:ext cx="8453925" cy="3183649"/>
            </a:xfrm>
            <a:prstGeom prst="rect">
              <a:avLst/>
            </a:prstGeom>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b="1" kern="1200" dirty="0"/>
            </a:p>
          </p:txBody>
        </p:sp>
      </p:grpSp>
      <p:sp>
        <p:nvSpPr>
          <p:cNvPr id="19" name="Rectangle 18"/>
          <p:cNvSpPr/>
          <p:nvPr/>
        </p:nvSpPr>
        <p:spPr>
          <a:xfrm>
            <a:off x="385414" y="1326376"/>
            <a:ext cx="8589554" cy="461665"/>
          </a:xfrm>
          <a:prstGeom prst="rect">
            <a:avLst/>
          </a:prstGeom>
        </p:spPr>
        <p:txBody>
          <a:bodyPr wrap="square">
            <a:spAutoFit/>
          </a:bodyPr>
          <a:lstStyle/>
          <a:p>
            <a:pPr marL="342900" lvl="0" indent="-342900" algn="r" rtl="1">
              <a:buFont typeface="Wingdings" pitchFamily="2" charset="2"/>
              <a:buChar char="ü"/>
            </a:pPr>
            <a:r>
              <a:rPr lang="ar-EG" sz="2400" b="1" dirty="0"/>
              <a:t>نشر ثقافة الجودة بمؤسسات الجامعة </a:t>
            </a:r>
            <a:r>
              <a:rPr lang="ar-SA" sz="2400" b="1" dirty="0"/>
              <a:t>وترسيخ مفهوم تقويم الأداء وضمان الجودة.</a:t>
            </a:r>
            <a:endParaRPr lang="en-US" sz="2400" dirty="0"/>
          </a:p>
        </p:txBody>
      </p:sp>
      <p:sp>
        <p:nvSpPr>
          <p:cNvPr id="20" name="Rectangle 19"/>
          <p:cNvSpPr/>
          <p:nvPr/>
        </p:nvSpPr>
        <p:spPr>
          <a:xfrm>
            <a:off x="385414" y="2322753"/>
            <a:ext cx="8569365" cy="461665"/>
          </a:xfrm>
          <a:prstGeom prst="rect">
            <a:avLst/>
          </a:prstGeom>
        </p:spPr>
        <p:txBody>
          <a:bodyPr wrap="square">
            <a:spAutoFit/>
          </a:bodyPr>
          <a:lstStyle/>
          <a:p>
            <a:pPr marL="342900" lvl="0" indent="-342900" algn="r" rtl="1">
              <a:buFont typeface="Wingdings" pitchFamily="2" charset="2"/>
              <a:buChar char="ü"/>
            </a:pPr>
            <a:r>
              <a:rPr lang="ar-EG" sz="2400" b="1" dirty="0"/>
              <a:t>دعم وبناء القدرات البشرية وإكسابهم الجدارات في مجال نظم ضمان الجودة.</a:t>
            </a:r>
            <a:endParaRPr lang="en-US" sz="2400" b="1" dirty="0"/>
          </a:p>
        </p:txBody>
      </p:sp>
      <p:sp>
        <p:nvSpPr>
          <p:cNvPr id="21" name="Rectangle 20"/>
          <p:cNvSpPr/>
          <p:nvPr/>
        </p:nvSpPr>
        <p:spPr>
          <a:xfrm>
            <a:off x="265421" y="3238104"/>
            <a:ext cx="8593822" cy="461665"/>
          </a:xfrm>
          <a:prstGeom prst="rect">
            <a:avLst/>
          </a:prstGeom>
        </p:spPr>
        <p:txBody>
          <a:bodyPr wrap="square">
            <a:spAutoFit/>
          </a:bodyPr>
          <a:lstStyle/>
          <a:p>
            <a:pPr marL="342900" lvl="0" indent="-342900" algn="r" rtl="1">
              <a:buFont typeface="Wingdings" pitchFamily="2" charset="2"/>
              <a:buChar char="ü"/>
            </a:pPr>
            <a:r>
              <a:rPr lang="ar-EG" sz="2400" b="1" dirty="0"/>
              <a:t>تطوير قدرة مؤسسية ذاتية الحركة وفقا للمعايير القومية للتقويم المؤسسي</a:t>
            </a:r>
            <a:r>
              <a:rPr lang="ar-EG" b="1" dirty="0"/>
              <a:t>.</a:t>
            </a:r>
            <a:endParaRPr lang="en-US" dirty="0"/>
          </a:p>
        </p:txBody>
      </p:sp>
      <p:sp>
        <p:nvSpPr>
          <p:cNvPr id="22" name="Rectangle 21"/>
          <p:cNvSpPr/>
          <p:nvPr/>
        </p:nvSpPr>
        <p:spPr>
          <a:xfrm>
            <a:off x="385414" y="4129544"/>
            <a:ext cx="8569365" cy="830997"/>
          </a:xfrm>
          <a:prstGeom prst="rect">
            <a:avLst/>
          </a:prstGeom>
        </p:spPr>
        <p:txBody>
          <a:bodyPr wrap="square">
            <a:spAutoFit/>
          </a:bodyPr>
          <a:lstStyle/>
          <a:p>
            <a:pPr marL="342900" lvl="0" indent="-342900" algn="just" rtl="1">
              <a:buFont typeface="Wingdings" pitchFamily="2" charset="2"/>
              <a:buChar char="ü"/>
            </a:pPr>
            <a:r>
              <a:rPr lang="ar-EG" sz="2400" b="1" dirty="0"/>
              <a:t>كسب ثقة المجتمع المحلى والتوجهات الإيجابية على المستوى الإقليمي في مخرجات وفاعلية العملية التعليمية.</a:t>
            </a:r>
            <a:endParaRPr lang="en-US" sz="2400" dirty="0"/>
          </a:p>
        </p:txBody>
      </p:sp>
      <p:sp>
        <p:nvSpPr>
          <p:cNvPr id="23" name="Rectangle 22"/>
          <p:cNvSpPr/>
          <p:nvPr/>
        </p:nvSpPr>
        <p:spPr>
          <a:xfrm>
            <a:off x="365226" y="5307557"/>
            <a:ext cx="8494017" cy="461665"/>
          </a:xfrm>
          <a:prstGeom prst="rect">
            <a:avLst/>
          </a:prstGeom>
        </p:spPr>
        <p:txBody>
          <a:bodyPr wrap="square">
            <a:spAutoFit/>
          </a:bodyPr>
          <a:lstStyle/>
          <a:p>
            <a:pPr marL="342900" lvl="0" indent="-342900" algn="r" rtl="1">
              <a:buFont typeface="Wingdings" pitchFamily="2" charset="2"/>
              <a:buChar char="ü"/>
            </a:pPr>
            <a:r>
              <a:rPr lang="ar-EG" sz="2400" b="1" dirty="0"/>
              <a:t>كفاءة وفاعلية نظم إدارة الجودة الداخلية والتطوير المستمر.</a:t>
            </a:r>
            <a:endParaRPr lang="en-US" sz="2400" dirty="0"/>
          </a:p>
        </p:txBody>
      </p:sp>
    </p:spTree>
    <p:extLst>
      <p:ext uri="{BB962C8B-B14F-4D97-AF65-F5344CB8AC3E}">
        <p14:creationId xmlns:p14="http://schemas.microsoft.com/office/powerpoint/2010/main" val="1814750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EG" sz="4800" dirty="0" smtClean="0"/>
              <a:t>ممارسة الممارسات (المأسسة) </a:t>
            </a:r>
            <a:br>
              <a:rPr lang="ar-EG" sz="4800" dirty="0" smtClean="0"/>
            </a:br>
            <a:endParaRPr lang="en-US" sz="4800"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758"/>
          <a:stretch/>
        </p:blipFill>
        <p:spPr>
          <a:xfrm>
            <a:off x="997123" y="2007699"/>
            <a:ext cx="7149755" cy="4313238"/>
          </a:xfrm>
        </p:spPr>
      </p:pic>
      <p:grpSp>
        <p:nvGrpSpPr>
          <p:cNvPr id="5" name="Group 4"/>
          <p:cNvGrpSpPr/>
          <p:nvPr/>
        </p:nvGrpSpPr>
        <p:grpSpPr>
          <a:xfrm>
            <a:off x="-70407" y="1037227"/>
            <a:ext cx="9296292" cy="916687"/>
            <a:chOff x="155817" y="2292821"/>
            <a:chExt cx="8963248" cy="3339465"/>
          </a:xfrm>
          <a:scene3d>
            <a:camera prst="orthographicFront">
              <a:rot lat="0" lon="0" rev="0"/>
            </a:camera>
            <a:lightRig rig="balanced" dir="t">
              <a:rot lat="0" lon="0" rev="8700000"/>
            </a:lightRig>
          </a:scene3d>
        </p:grpSpPr>
        <p:sp>
          <p:nvSpPr>
            <p:cNvPr id="6" name="Rounded Rectangle 5"/>
            <p:cNvSpPr/>
            <p:nvPr/>
          </p:nvSpPr>
          <p:spPr>
            <a:xfrm>
              <a:off x="210545" y="2292821"/>
              <a:ext cx="8908520" cy="3191928"/>
            </a:xfrm>
            <a:prstGeom prst="roundRect">
              <a:avLst/>
            </a:prstGeom>
            <a:gradFill flip="none" rotWithShape="1">
              <a:gsLst>
                <a:gs pos="25000">
                  <a:srgbClr val="FFDFAC"/>
                </a:gs>
                <a:gs pos="0">
                  <a:schemeClr val="bg2">
                    <a:lumMod val="40000"/>
                    <a:lumOff val="60000"/>
                  </a:schemeClr>
                </a:gs>
                <a:gs pos="56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7" name="Rounded Rectangle 4"/>
            <p:cNvSpPr/>
            <p:nvPr/>
          </p:nvSpPr>
          <p:spPr>
            <a:xfrm>
              <a:off x="155817" y="2448637"/>
              <a:ext cx="8453925" cy="3183649"/>
            </a:xfrm>
            <a:prstGeom prst="rect">
              <a:avLst/>
            </a:prstGeom>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b="1" kern="1200" dirty="0"/>
            </a:p>
          </p:txBody>
        </p:sp>
      </p:grpSp>
      <p:sp>
        <p:nvSpPr>
          <p:cNvPr id="8" name="Rectangle 7"/>
          <p:cNvSpPr/>
          <p:nvPr/>
        </p:nvSpPr>
        <p:spPr>
          <a:xfrm>
            <a:off x="-122826" y="1037227"/>
            <a:ext cx="9227734" cy="584775"/>
          </a:xfrm>
          <a:prstGeom prst="rect">
            <a:avLst/>
          </a:prstGeom>
        </p:spPr>
        <p:txBody>
          <a:bodyPr wrap="square">
            <a:spAutoFit/>
          </a:bodyPr>
          <a:lstStyle/>
          <a:p>
            <a:pPr marL="342900" lvl="0" indent="-342900" algn="r" rtl="1">
              <a:buFont typeface="Wingdings" pitchFamily="2" charset="2"/>
              <a:buChar char="ü"/>
            </a:pPr>
            <a:r>
              <a:rPr lang="ar-EG" sz="3200" b="1" dirty="0" smtClean="0"/>
              <a:t>دعم وإيمان الإدارة العليا بمنظومة ادارة الجودة والتطوير المستمر</a:t>
            </a:r>
            <a:endParaRPr lang="en-US" sz="3200" dirty="0"/>
          </a:p>
        </p:txBody>
      </p:sp>
    </p:spTree>
    <p:extLst>
      <p:ext uri="{BB962C8B-B14F-4D97-AF65-F5344CB8AC3E}">
        <p14:creationId xmlns:p14="http://schemas.microsoft.com/office/powerpoint/2010/main" val="33026898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EG" sz="4800" dirty="0" smtClean="0"/>
              <a:t>ممارسة الممارسات (المأسسة) </a:t>
            </a:r>
            <a:br>
              <a:rPr lang="ar-EG" sz="4800" dirty="0" smtClean="0"/>
            </a:br>
            <a:endParaRPr lang="en-US" sz="4800"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758"/>
          <a:stretch/>
        </p:blipFill>
        <p:spPr>
          <a:xfrm>
            <a:off x="997123" y="2007699"/>
            <a:ext cx="7149755" cy="4313238"/>
          </a:xfrm>
        </p:spPr>
      </p:pic>
      <p:grpSp>
        <p:nvGrpSpPr>
          <p:cNvPr id="5" name="Group 4"/>
          <p:cNvGrpSpPr/>
          <p:nvPr/>
        </p:nvGrpSpPr>
        <p:grpSpPr>
          <a:xfrm>
            <a:off x="-70407" y="1037227"/>
            <a:ext cx="9296292" cy="916687"/>
            <a:chOff x="155817" y="2292821"/>
            <a:chExt cx="8963248" cy="3339465"/>
          </a:xfrm>
          <a:scene3d>
            <a:camera prst="orthographicFront">
              <a:rot lat="0" lon="0" rev="0"/>
            </a:camera>
            <a:lightRig rig="balanced" dir="t">
              <a:rot lat="0" lon="0" rev="8700000"/>
            </a:lightRig>
          </a:scene3d>
        </p:grpSpPr>
        <p:sp>
          <p:nvSpPr>
            <p:cNvPr id="6" name="Rounded Rectangle 5"/>
            <p:cNvSpPr/>
            <p:nvPr/>
          </p:nvSpPr>
          <p:spPr>
            <a:xfrm>
              <a:off x="210545" y="2292821"/>
              <a:ext cx="8908520" cy="3191928"/>
            </a:xfrm>
            <a:prstGeom prst="roundRect">
              <a:avLst/>
            </a:prstGeom>
            <a:gradFill flip="none" rotWithShape="1">
              <a:gsLst>
                <a:gs pos="25000">
                  <a:srgbClr val="FFDFAC"/>
                </a:gs>
                <a:gs pos="0">
                  <a:schemeClr val="bg2">
                    <a:lumMod val="40000"/>
                    <a:lumOff val="60000"/>
                  </a:schemeClr>
                </a:gs>
                <a:gs pos="56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7" name="Rounded Rectangle 4"/>
            <p:cNvSpPr/>
            <p:nvPr/>
          </p:nvSpPr>
          <p:spPr>
            <a:xfrm>
              <a:off x="155817" y="2448637"/>
              <a:ext cx="8453925" cy="3183649"/>
            </a:xfrm>
            <a:prstGeom prst="rect">
              <a:avLst/>
            </a:prstGeom>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b="1" kern="1200" dirty="0"/>
            </a:p>
          </p:txBody>
        </p:sp>
      </p:grpSp>
      <p:sp>
        <p:nvSpPr>
          <p:cNvPr id="8" name="Rectangle 7"/>
          <p:cNvSpPr/>
          <p:nvPr/>
        </p:nvSpPr>
        <p:spPr>
          <a:xfrm>
            <a:off x="-122826" y="1037227"/>
            <a:ext cx="9227734" cy="584775"/>
          </a:xfrm>
          <a:prstGeom prst="rect">
            <a:avLst/>
          </a:prstGeom>
        </p:spPr>
        <p:txBody>
          <a:bodyPr wrap="square">
            <a:spAutoFit/>
          </a:bodyPr>
          <a:lstStyle/>
          <a:p>
            <a:pPr marL="342900" lvl="0" indent="-342900" algn="r" rtl="1">
              <a:buFont typeface="Wingdings" pitchFamily="2" charset="2"/>
              <a:buChar char="ü"/>
            </a:pPr>
            <a:r>
              <a:rPr lang="ar-EG" sz="3200" b="1" dirty="0" smtClean="0"/>
              <a:t>القيم المشتركة والعمل الفرقى او الجماعى.</a:t>
            </a:r>
            <a:endParaRPr lang="en-US" sz="3200" dirty="0"/>
          </a:p>
        </p:txBody>
      </p:sp>
    </p:spTree>
    <p:extLst>
      <p:ext uri="{BB962C8B-B14F-4D97-AF65-F5344CB8AC3E}">
        <p14:creationId xmlns:p14="http://schemas.microsoft.com/office/powerpoint/2010/main" val="42787612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EG" sz="4800" dirty="0" smtClean="0"/>
              <a:t>الممارسة:</a:t>
            </a:r>
            <a:r>
              <a:rPr lang="ar-SA" sz="4800" dirty="0" smtClean="0"/>
              <a:t> </a:t>
            </a:r>
            <a:r>
              <a:rPr lang="ar-EG" sz="4800" dirty="0" smtClean="0"/>
              <a:t>المأسسة</a:t>
            </a:r>
            <a:endParaRPr lang="en-US" sz="4800" dirty="0"/>
          </a:p>
        </p:txBody>
      </p:sp>
      <p:sp>
        <p:nvSpPr>
          <p:cNvPr id="7" name="Rounded Rectangle 4"/>
          <p:cNvSpPr/>
          <p:nvPr/>
        </p:nvSpPr>
        <p:spPr>
          <a:xfrm>
            <a:off x="221521" y="4423699"/>
            <a:ext cx="8453925" cy="87391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b="1" kern="1200" dirty="0"/>
          </a:p>
        </p:txBody>
      </p:sp>
      <p:grpSp>
        <p:nvGrpSpPr>
          <p:cNvPr id="9" name="Group 8"/>
          <p:cNvGrpSpPr/>
          <p:nvPr/>
        </p:nvGrpSpPr>
        <p:grpSpPr>
          <a:xfrm>
            <a:off x="221521" y="1558117"/>
            <a:ext cx="8765559" cy="916687"/>
            <a:chOff x="0" y="2292821"/>
            <a:chExt cx="8765559" cy="3339465"/>
          </a:xfrm>
          <a:scene3d>
            <a:camera prst="orthographicFront">
              <a:rot lat="0" lon="0" rev="0"/>
            </a:camera>
            <a:lightRig rig="balanced" dir="t">
              <a:rot lat="0" lon="0" rev="8700000"/>
            </a:lightRig>
          </a:scene3d>
        </p:grpSpPr>
        <p:sp>
          <p:nvSpPr>
            <p:cNvPr id="10" name="Rounded Rectangle 9"/>
            <p:cNvSpPr/>
            <p:nvPr/>
          </p:nvSpPr>
          <p:spPr>
            <a:xfrm>
              <a:off x="0" y="2292821"/>
              <a:ext cx="8765559" cy="3191930"/>
            </a:xfrm>
            <a:prstGeom prst="roundRect">
              <a:avLst/>
            </a:prstGeom>
            <a:gradFill flip="none" rotWithShape="1">
              <a:gsLst>
                <a:gs pos="25000">
                  <a:srgbClr val="FFDFAC"/>
                </a:gs>
                <a:gs pos="0">
                  <a:schemeClr val="bg2">
                    <a:lumMod val="40000"/>
                    <a:lumOff val="60000"/>
                  </a:schemeClr>
                </a:gs>
                <a:gs pos="56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11" name="Rounded Rectangle 4"/>
            <p:cNvSpPr/>
            <p:nvPr/>
          </p:nvSpPr>
          <p:spPr>
            <a:xfrm>
              <a:off x="155817" y="2448637"/>
              <a:ext cx="8453925" cy="3183649"/>
            </a:xfrm>
            <a:prstGeom prst="rect">
              <a:avLst/>
            </a:prstGeom>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ar-EG" sz="3200" b="1" dirty="0" smtClean="0"/>
                <a:t>( </a:t>
              </a:r>
              <a:r>
                <a:rPr lang="ar-EG" sz="3200" b="1" kern="1200" dirty="0" smtClean="0"/>
                <a:t>القررات التأسيسية )</a:t>
              </a:r>
              <a:endParaRPr lang="en-US" sz="3200" b="1" kern="1200" dirty="0"/>
            </a:p>
          </p:txBody>
        </p:sp>
      </p:grpSp>
      <p:grpSp>
        <p:nvGrpSpPr>
          <p:cNvPr id="12" name="Group 11"/>
          <p:cNvGrpSpPr/>
          <p:nvPr/>
        </p:nvGrpSpPr>
        <p:grpSpPr>
          <a:xfrm>
            <a:off x="166243" y="3619448"/>
            <a:ext cx="8765559" cy="2058719"/>
            <a:chOff x="0" y="3411933"/>
            <a:chExt cx="8765559" cy="4145635"/>
          </a:xfrm>
          <a:scene3d>
            <a:camera prst="orthographicFront">
              <a:rot lat="0" lon="0" rev="0"/>
            </a:camera>
            <a:lightRig rig="balanced" dir="t">
              <a:rot lat="0" lon="0" rev="8700000"/>
            </a:lightRig>
          </a:scene3d>
        </p:grpSpPr>
        <p:sp>
          <p:nvSpPr>
            <p:cNvPr id="13" name="Rounded Rectangle 12"/>
            <p:cNvSpPr/>
            <p:nvPr/>
          </p:nvSpPr>
          <p:spPr>
            <a:xfrm>
              <a:off x="0" y="3666958"/>
              <a:ext cx="8765559" cy="3191928"/>
            </a:xfrm>
            <a:prstGeom prst="roundRect">
              <a:avLst/>
            </a:prstGeom>
            <a:gradFill flip="none" rotWithShape="1">
              <a:gsLst>
                <a:gs pos="25000">
                  <a:srgbClr val="FFDFAC"/>
                </a:gs>
                <a:gs pos="0">
                  <a:schemeClr val="bg2">
                    <a:lumMod val="40000"/>
                    <a:lumOff val="60000"/>
                  </a:schemeClr>
                </a:gs>
                <a:gs pos="56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14" name="Rounded Rectangle 4"/>
            <p:cNvSpPr/>
            <p:nvPr/>
          </p:nvSpPr>
          <p:spPr>
            <a:xfrm>
              <a:off x="178000" y="3411933"/>
              <a:ext cx="8453925" cy="4145635"/>
            </a:xfrm>
            <a:prstGeom prst="rect">
              <a:avLst/>
            </a:prstGeom>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marL="457200" lvl="0" indent="-457200" algn="r" defTabSz="1422400" rtl="1">
                <a:lnSpc>
                  <a:spcPct val="90000"/>
                </a:lnSpc>
                <a:spcBef>
                  <a:spcPct val="0"/>
                </a:spcBef>
                <a:spcAft>
                  <a:spcPct val="35000"/>
                </a:spcAft>
                <a:buFont typeface="Wingdings" panose="05000000000000000000" pitchFamily="2" charset="2"/>
                <a:buChar char="ü"/>
              </a:pPr>
              <a:r>
                <a:rPr lang="ar-EG" sz="3200" b="1" dirty="0">
                  <a:solidFill>
                    <a:schemeClr val="tx1"/>
                  </a:solidFill>
                  <a:latin typeface="Arial" charset="0"/>
                  <a:cs typeface="Arial" charset="0"/>
                </a:rPr>
                <a:t>ضم إدارة </a:t>
              </a:r>
              <a:r>
                <a:rPr lang="ar-EG" sz="3200" b="1" kern="1200" dirty="0" smtClean="0"/>
                <a:t>ضمان الجودة والتطوير المستمر كأحد الإدارات  </a:t>
              </a:r>
              <a:r>
                <a:rPr lang="ar-EG" sz="3200" b="1" dirty="0" smtClean="0"/>
                <a:t>بال</a:t>
              </a:r>
              <a:r>
                <a:rPr lang="ar-EG" sz="3200" b="1" kern="1200" dirty="0" smtClean="0"/>
                <a:t>هيكل التنظيمى للجامعة التابعة للاستاذ الدكتور رئيس الجامعة.</a:t>
              </a:r>
              <a:endParaRPr lang="en-US" sz="3200" b="1" kern="1200" dirty="0"/>
            </a:p>
          </p:txBody>
        </p:sp>
      </p:grpSp>
    </p:spTree>
    <p:extLst>
      <p:ext uri="{BB962C8B-B14F-4D97-AF65-F5344CB8AC3E}">
        <p14:creationId xmlns:p14="http://schemas.microsoft.com/office/powerpoint/2010/main" val="41621933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11150" y="136525"/>
            <a:ext cx="8520113" cy="782638"/>
          </a:xfrm>
        </p:spPr>
        <p:txBody>
          <a:bodyPr/>
          <a:lstStyle/>
          <a:p>
            <a:pPr algn="ctr"/>
            <a:r>
              <a:rPr lang="ar-EG" sz="4800" smtClean="0"/>
              <a:t>الهيكل التنظيمى للجامعة</a:t>
            </a:r>
            <a:endParaRPr lang="en-US" sz="4800" smtClean="0"/>
          </a:p>
        </p:txBody>
      </p:sp>
      <p:pic>
        <p:nvPicPr>
          <p:cNvPr id="8195" name="Picture 3"/>
          <p:cNvPicPr>
            <a:picLocks noChangeAspect="1"/>
          </p:cNvPicPr>
          <p:nvPr/>
        </p:nvPicPr>
        <p:blipFill>
          <a:blip r:embed="rId2">
            <a:extLst>
              <a:ext uri="{28A0092B-C50C-407E-A947-70E740481C1C}">
                <a14:useLocalDpi xmlns:a14="http://schemas.microsoft.com/office/drawing/2010/main" val="0"/>
              </a:ext>
            </a:extLst>
          </a:blip>
          <a:srcRect l="23433" t="17075" r="20151" b="7060"/>
          <a:stretch>
            <a:fillRect/>
          </a:stretch>
        </p:blipFill>
        <p:spPr bwMode="auto">
          <a:xfrm>
            <a:off x="1003300" y="1009650"/>
            <a:ext cx="7137400" cy="539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wn Arrow 5"/>
          <p:cNvSpPr/>
          <p:nvPr/>
        </p:nvSpPr>
        <p:spPr bwMode="auto">
          <a:xfrm>
            <a:off x="5718412" y="1965277"/>
            <a:ext cx="259307" cy="832513"/>
          </a:xfrm>
          <a:prstGeom prst="downArrow">
            <a:avLst/>
          </a:prstGeom>
          <a:solidFill>
            <a:schemeClr val="bg2">
              <a:lumMod val="60000"/>
              <a:lumOff val="40000"/>
            </a:schemeClr>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0000" tIns="46800" rIns="90000" bIns="46800" anchor="ctr"/>
          <a:lstStyle/>
          <a:p>
            <a:pPr>
              <a:defRPr/>
            </a:pP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951414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3723" y="2007127"/>
            <a:ext cx="7667978" cy="4313238"/>
          </a:xfrm>
        </p:spPr>
      </p:pic>
      <p:sp>
        <p:nvSpPr>
          <p:cNvPr id="4" name="Title 1"/>
          <p:cNvSpPr>
            <a:spLocks noGrp="1"/>
          </p:cNvSpPr>
          <p:nvPr>
            <p:ph type="title"/>
          </p:nvPr>
        </p:nvSpPr>
        <p:spPr>
          <a:xfrm>
            <a:off x="189220" y="148631"/>
            <a:ext cx="8954780" cy="929384"/>
          </a:xfrm>
        </p:spPr>
        <p:txBody>
          <a:bodyPr/>
          <a:lstStyle/>
          <a:p>
            <a:pPr algn="ctr"/>
            <a:r>
              <a:rPr lang="ar-EG" sz="3600" dirty="0" smtClean="0"/>
              <a:t>الممارسة :(المشاركة فى صناعة وإتخاذ القرار)</a:t>
            </a:r>
            <a:endParaRPr lang="en-US" sz="3600" dirty="0"/>
          </a:p>
        </p:txBody>
      </p:sp>
      <p:grpSp>
        <p:nvGrpSpPr>
          <p:cNvPr id="5" name="Group 4"/>
          <p:cNvGrpSpPr/>
          <p:nvPr/>
        </p:nvGrpSpPr>
        <p:grpSpPr>
          <a:xfrm>
            <a:off x="189220" y="1037227"/>
            <a:ext cx="8765559" cy="916687"/>
            <a:chOff x="0" y="2292821"/>
            <a:chExt cx="8765559" cy="3339465"/>
          </a:xfrm>
          <a:scene3d>
            <a:camera prst="orthographicFront">
              <a:rot lat="0" lon="0" rev="0"/>
            </a:camera>
            <a:lightRig rig="balanced" dir="t">
              <a:rot lat="0" lon="0" rev="8700000"/>
            </a:lightRig>
          </a:scene3d>
        </p:grpSpPr>
        <p:sp>
          <p:nvSpPr>
            <p:cNvPr id="6" name="Rounded Rectangle 5"/>
            <p:cNvSpPr/>
            <p:nvPr/>
          </p:nvSpPr>
          <p:spPr>
            <a:xfrm>
              <a:off x="0" y="2292821"/>
              <a:ext cx="8765559" cy="3191930"/>
            </a:xfrm>
            <a:prstGeom prst="roundRect">
              <a:avLst/>
            </a:prstGeom>
            <a:gradFill flip="none" rotWithShape="1">
              <a:gsLst>
                <a:gs pos="25000">
                  <a:srgbClr val="FFDFAC"/>
                </a:gs>
                <a:gs pos="0">
                  <a:schemeClr val="bg2">
                    <a:lumMod val="40000"/>
                    <a:lumOff val="60000"/>
                  </a:schemeClr>
                </a:gs>
                <a:gs pos="56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7" name="Rounded Rectangle 4"/>
            <p:cNvSpPr/>
            <p:nvPr/>
          </p:nvSpPr>
          <p:spPr>
            <a:xfrm>
              <a:off x="155817" y="2448637"/>
              <a:ext cx="8453925" cy="3183649"/>
            </a:xfrm>
            <a:prstGeom prst="rect">
              <a:avLst/>
            </a:prstGeom>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b="1" kern="1200" dirty="0"/>
            </a:p>
          </p:txBody>
        </p:sp>
      </p:grpSp>
      <p:sp>
        <p:nvSpPr>
          <p:cNvPr id="8" name="Rectangle 7"/>
          <p:cNvSpPr/>
          <p:nvPr/>
        </p:nvSpPr>
        <p:spPr>
          <a:xfrm>
            <a:off x="345037" y="1080434"/>
            <a:ext cx="8453925" cy="830997"/>
          </a:xfrm>
          <a:prstGeom prst="rect">
            <a:avLst/>
          </a:prstGeom>
        </p:spPr>
        <p:txBody>
          <a:bodyPr wrap="square">
            <a:spAutoFit/>
          </a:bodyPr>
          <a:lstStyle/>
          <a:p>
            <a:pPr marL="342900" lvl="0" indent="-342900" algn="just" rtl="1">
              <a:buFont typeface="Wingdings" pitchFamily="2" charset="2"/>
              <a:buChar char="ü"/>
            </a:pPr>
            <a:r>
              <a:rPr lang="ar-SA" sz="2400" b="1" dirty="0" smtClean="0"/>
              <a:t>ضم </a:t>
            </a:r>
            <a:r>
              <a:rPr lang="ar-SA" sz="2400" b="1" dirty="0"/>
              <a:t>مدير المركز الى تشكيل مجلس الجامعة ومديري </a:t>
            </a:r>
            <a:r>
              <a:rPr lang="ar-EG" sz="2400" b="1" dirty="0" smtClean="0"/>
              <a:t>ال</a:t>
            </a:r>
            <a:r>
              <a:rPr lang="ar-SA" sz="2400" b="1" dirty="0" smtClean="0"/>
              <a:t>وحدات بالكليات</a:t>
            </a:r>
            <a:r>
              <a:rPr lang="ar-EG" sz="2400" b="1" dirty="0" smtClean="0"/>
              <a:t>/المعاهد</a:t>
            </a:r>
            <a:r>
              <a:rPr lang="ar-SA" sz="2400" b="1" dirty="0" smtClean="0"/>
              <a:t> </a:t>
            </a:r>
            <a:r>
              <a:rPr lang="ar-SA" sz="2400" b="1" dirty="0"/>
              <a:t>إلى </a:t>
            </a:r>
            <a:r>
              <a:rPr lang="ar-EG" sz="2400" b="1" dirty="0" smtClean="0"/>
              <a:t>تشكيلات </a:t>
            </a:r>
            <a:r>
              <a:rPr lang="ar-SA" sz="2400" b="1" dirty="0" smtClean="0"/>
              <a:t>مجالس </a:t>
            </a:r>
            <a:r>
              <a:rPr lang="ar-SA" sz="2400" b="1" dirty="0" smtClean="0"/>
              <a:t>الكليات</a:t>
            </a:r>
            <a:r>
              <a:rPr lang="ar-EG" sz="2400" b="1" dirty="0" smtClean="0"/>
              <a:t>/المعاهد كعضو له كافة الصلحيات والحقوق.</a:t>
            </a:r>
            <a:endParaRPr lang="en-US" sz="2400" dirty="0"/>
          </a:p>
        </p:txBody>
      </p:sp>
    </p:spTree>
    <p:extLst>
      <p:ext uri="{BB962C8B-B14F-4D97-AF65-F5344CB8AC3E}">
        <p14:creationId xmlns:p14="http://schemas.microsoft.com/office/powerpoint/2010/main" val="40418919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11150" y="216871"/>
            <a:ext cx="8832850" cy="647700"/>
          </a:xfrm>
        </p:spPr>
        <p:txBody>
          <a:bodyPr/>
          <a:lstStyle/>
          <a:p>
            <a:pPr algn="ctr"/>
            <a:r>
              <a:rPr lang="ar-SA" sz="2800" dirty="0" smtClean="0"/>
              <a:t>الممار</a:t>
            </a:r>
            <a:r>
              <a:rPr lang="ar-EG" sz="2800" dirty="0" smtClean="0"/>
              <a:t>سة: (التوثيق والإعتماد) </a:t>
            </a:r>
            <a:br>
              <a:rPr lang="ar-EG" sz="2800" dirty="0" smtClean="0"/>
            </a:br>
            <a:r>
              <a:rPr lang="ar-EG" sz="2800" dirty="0" smtClean="0"/>
              <a:t>ادلة وشواهد لمخرجات منظومة ضمان الجودة والتطوير المستمر  </a:t>
            </a:r>
            <a:endParaRPr lang="en-US" sz="2800" dirty="0"/>
          </a:p>
        </p:txBody>
      </p:sp>
      <p:grpSp>
        <p:nvGrpSpPr>
          <p:cNvPr id="5" name="Group 4"/>
          <p:cNvGrpSpPr/>
          <p:nvPr/>
        </p:nvGrpSpPr>
        <p:grpSpPr>
          <a:xfrm>
            <a:off x="189220" y="1446667"/>
            <a:ext cx="8765559" cy="916687"/>
            <a:chOff x="0" y="2292821"/>
            <a:chExt cx="8765559" cy="3339465"/>
          </a:xfrm>
          <a:scene3d>
            <a:camera prst="orthographicFront">
              <a:rot lat="0" lon="0" rev="0"/>
            </a:camera>
            <a:lightRig rig="balanced" dir="t">
              <a:rot lat="0" lon="0" rev="8700000"/>
            </a:lightRig>
          </a:scene3d>
        </p:grpSpPr>
        <p:sp>
          <p:nvSpPr>
            <p:cNvPr id="6" name="Rounded Rectangle 5"/>
            <p:cNvSpPr/>
            <p:nvPr/>
          </p:nvSpPr>
          <p:spPr>
            <a:xfrm>
              <a:off x="0" y="2292821"/>
              <a:ext cx="8765559" cy="3191930"/>
            </a:xfrm>
            <a:prstGeom prst="roundRect">
              <a:avLst/>
            </a:prstGeom>
            <a:gradFill flip="none" rotWithShape="1">
              <a:gsLst>
                <a:gs pos="25000">
                  <a:srgbClr val="FFDFAC"/>
                </a:gs>
                <a:gs pos="0">
                  <a:schemeClr val="bg2">
                    <a:lumMod val="40000"/>
                    <a:lumOff val="60000"/>
                  </a:schemeClr>
                </a:gs>
                <a:gs pos="56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7" name="Rounded Rectangle 4"/>
            <p:cNvSpPr/>
            <p:nvPr/>
          </p:nvSpPr>
          <p:spPr>
            <a:xfrm>
              <a:off x="155817" y="2448637"/>
              <a:ext cx="8453925" cy="3183649"/>
            </a:xfrm>
            <a:prstGeom prst="rect">
              <a:avLst/>
            </a:prstGeom>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b="1" kern="1200" dirty="0"/>
            </a:p>
          </p:txBody>
        </p:sp>
      </p:grpSp>
      <p:sp>
        <p:nvSpPr>
          <p:cNvPr id="8" name="Rectangle 7"/>
          <p:cNvSpPr/>
          <p:nvPr/>
        </p:nvSpPr>
        <p:spPr>
          <a:xfrm>
            <a:off x="345037" y="1517170"/>
            <a:ext cx="8453925" cy="830997"/>
          </a:xfrm>
          <a:prstGeom prst="rect">
            <a:avLst/>
          </a:prstGeom>
        </p:spPr>
        <p:txBody>
          <a:bodyPr wrap="square">
            <a:spAutoFit/>
          </a:bodyPr>
          <a:lstStyle/>
          <a:p>
            <a:pPr marL="342900" lvl="0" indent="-342900" algn="just" rtl="1">
              <a:buFont typeface="Wingdings" pitchFamily="2" charset="2"/>
              <a:buChar char="ü"/>
            </a:pPr>
            <a:r>
              <a:rPr lang="ar-SA" sz="2400" b="1" dirty="0"/>
              <a:t>تخصيص بند في </a:t>
            </a:r>
            <a:r>
              <a:rPr lang="ar-EG" sz="2400" b="1" dirty="0" smtClean="0"/>
              <a:t>محاضر </a:t>
            </a:r>
            <a:r>
              <a:rPr lang="ar-SA" sz="2400" b="1" dirty="0" smtClean="0"/>
              <a:t>مجلس </a:t>
            </a:r>
            <a:r>
              <a:rPr lang="ar-SA" sz="2400" b="1" dirty="0"/>
              <a:t>الجامعة لشئون ضمان الجودة والتطوير </a:t>
            </a:r>
            <a:r>
              <a:rPr lang="ar-SA" sz="2400" b="1" dirty="0" smtClean="0"/>
              <a:t>المستمر</a:t>
            </a:r>
            <a:r>
              <a:rPr lang="ar-EG" sz="2400" b="1" dirty="0" smtClean="0"/>
              <a:t>.</a:t>
            </a:r>
            <a:endParaRPr lang="en-US" sz="2400" dirty="0"/>
          </a:p>
        </p:txBody>
      </p:sp>
      <p:sp>
        <p:nvSpPr>
          <p:cNvPr id="9" name="TextBox 8"/>
          <p:cNvSpPr txBox="1"/>
          <p:nvPr/>
        </p:nvSpPr>
        <p:spPr>
          <a:xfrm>
            <a:off x="372334" y="2499833"/>
            <a:ext cx="8453924"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400" dirty="0" smtClean="0">
                <a:hlinkClick r:id="rId2"/>
              </a:rPr>
              <a:t>http://www.usc.edu.eg/QACID/Councils4/Pages/default.aspx</a:t>
            </a:r>
            <a:r>
              <a:rPr lang="ar-EG" sz="2400" dirty="0" smtClean="0">
                <a:hlinkClick r:id="rId2"/>
              </a:rPr>
              <a:t> </a:t>
            </a:r>
            <a:endParaRPr lang="en-US" sz="2400" dirty="0"/>
          </a:p>
        </p:txBody>
      </p:sp>
      <p:grpSp>
        <p:nvGrpSpPr>
          <p:cNvPr id="11" name="Group 10"/>
          <p:cNvGrpSpPr/>
          <p:nvPr/>
        </p:nvGrpSpPr>
        <p:grpSpPr>
          <a:xfrm>
            <a:off x="191492" y="4137595"/>
            <a:ext cx="8765559" cy="916687"/>
            <a:chOff x="0" y="2292821"/>
            <a:chExt cx="8765559" cy="3339465"/>
          </a:xfrm>
          <a:scene3d>
            <a:camera prst="orthographicFront">
              <a:rot lat="0" lon="0" rev="0"/>
            </a:camera>
            <a:lightRig rig="balanced" dir="t">
              <a:rot lat="0" lon="0" rev="8700000"/>
            </a:lightRig>
          </a:scene3d>
        </p:grpSpPr>
        <p:sp>
          <p:nvSpPr>
            <p:cNvPr id="12" name="Rounded Rectangle 11"/>
            <p:cNvSpPr/>
            <p:nvPr/>
          </p:nvSpPr>
          <p:spPr>
            <a:xfrm>
              <a:off x="0" y="2292821"/>
              <a:ext cx="8765559" cy="3191930"/>
            </a:xfrm>
            <a:prstGeom prst="roundRect">
              <a:avLst/>
            </a:prstGeom>
            <a:gradFill flip="none" rotWithShape="1">
              <a:gsLst>
                <a:gs pos="25000">
                  <a:srgbClr val="FFDFAC"/>
                </a:gs>
                <a:gs pos="0">
                  <a:schemeClr val="bg2">
                    <a:lumMod val="40000"/>
                    <a:lumOff val="60000"/>
                  </a:schemeClr>
                </a:gs>
                <a:gs pos="56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13" name="Rounded Rectangle 4"/>
            <p:cNvSpPr/>
            <p:nvPr/>
          </p:nvSpPr>
          <p:spPr>
            <a:xfrm>
              <a:off x="155817" y="2448637"/>
              <a:ext cx="8453925" cy="3183649"/>
            </a:xfrm>
            <a:prstGeom prst="rect">
              <a:avLst/>
            </a:prstGeom>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b="1" kern="1200" dirty="0"/>
            </a:p>
          </p:txBody>
        </p:sp>
      </p:grpSp>
      <p:sp>
        <p:nvSpPr>
          <p:cNvPr id="14" name="Rectangle 13"/>
          <p:cNvSpPr/>
          <p:nvPr/>
        </p:nvSpPr>
        <p:spPr>
          <a:xfrm>
            <a:off x="4307328" y="4376325"/>
            <a:ext cx="4491935" cy="461665"/>
          </a:xfrm>
          <a:prstGeom prst="rect">
            <a:avLst/>
          </a:prstGeom>
        </p:spPr>
        <p:txBody>
          <a:bodyPr wrap="none">
            <a:spAutoFit/>
          </a:bodyPr>
          <a:lstStyle/>
          <a:p>
            <a:pPr marL="342900" lvl="0" indent="-342900" algn="just" rtl="1">
              <a:buFont typeface="Wingdings" pitchFamily="2" charset="2"/>
              <a:buChar char="ü"/>
            </a:pPr>
            <a:r>
              <a:rPr lang="ar-EG" sz="2400" b="1" dirty="0" smtClean="0"/>
              <a:t>تطبيق </a:t>
            </a:r>
            <a:r>
              <a:rPr lang="ar-SA" sz="2400" b="1" dirty="0" smtClean="0"/>
              <a:t>اللائحة </a:t>
            </a:r>
            <a:r>
              <a:rPr lang="ar-SA" sz="2400" b="1" dirty="0"/>
              <a:t>الموحدة للمركز ووحداته</a:t>
            </a:r>
            <a:r>
              <a:rPr lang="en-US" sz="2400" b="1" dirty="0"/>
              <a:t>.</a:t>
            </a:r>
            <a:endParaRPr lang="en-US" sz="2400" dirty="0"/>
          </a:p>
        </p:txBody>
      </p:sp>
      <p:sp>
        <p:nvSpPr>
          <p:cNvPr id="15" name="TextBox 14"/>
          <p:cNvSpPr txBox="1"/>
          <p:nvPr/>
        </p:nvSpPr>
        <p:spPr>
          <a:xfrm>
            <a:off x="388254" y="5272649"/>
            <a:ext cx="8453924"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endParaRPr lang="en-US" sz="2400" dirty="0"/>
          </a:p>
        </p:txBody>
      </p:sp>
      <p:sp>
        <p:nvSpPr>
          <p:cNvPr id="17" name="Rectangle 16"/>
          <p:cNvSpPr/>
          <p:nvPr/>
        </p:nvSpPr>
        <p:spPr>
          <a:xfrm>
            <a:off x="388254" y="5299666"/>
            <a:ext cx="8291721" cy="400110"/>
          </a:xfrm>
          <a:prstGeom prst="rect">
            <a:avLst/>
          </a:prstGeom>
        </p:spPr>
        <p:txBody>
          <a:bodyPr wrap="square">
            <a:spAutoFit/>
          </a:bodyPr>
          <a:lstStyle/>
          <a:p>
            <a:pPr algn="ctr"/>
            <a:r>
              <a:rPr lang="en-US" dirty="0">
                <a:solidFill>
                  <a:srgbClr val="FF0000"/>
                </a:solidFill>
              </a:rPr>
              <a:t>http://www.usc.edu.eg/QACID/Pages/</a:t>
            </a:r>
            <a:r>
              <a:rPr lang="ar-EG" dirty="0">
                <a:solidFill>
                  <a:srgbClr val="FF0000"/>
                </a:solidFill>
              </a:rPr>
              <a:t>اللئحة-الموحدة-للمركز-ووحداته</a:t>
            </a:r>
            <a:r>
              <a:rPr lang="en-US" dirty="0">
                <a:solidFill>
                  <a:srgbClr val="FF0000"/>
                </a:solidFill>
              </a:rPr>
              <a:t>.</a:t>
            </a:r>
            <a:r>
              <a:rPr lang="en-US" dirty="0" err="1">
                <a:solidFill>
                  <a:srgbClr val="FF0000"/>
                </a:solidFill>
              </a:rPr>
              <a:t>aspx</a:t>
            </a:r>
            <a:endParaRPr lang="en-US" dirty="0">
              <a:solidFill>
                <a:srgbClr val="FF0000"/>
              </a:solidFill>
            </a:endParaRPr>
          </a:p>
        </p:txBody>
      </p:sp>
    </p:spTree>
    <p:extLst>
      <p:ext uri="{BB962C8B-B14F-4D97-AF65-F5344CB8AC3E}">
        <p14:creationId xmlns:p14="http://schemas.microsoft.com/office/powerpoint/2010/main" val="3306672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EG" sz="4800" dirty="0" smtClean="0"/>
              <a:t>الممارسة: المأسسة</a:t>
            </a:r>
            <a:endParaRPr lang="en-US" sz="4800" dirty="0"/>
          </a:p>
        </p:txBody>
      </p:sp>
      <p:grpSp>
        <p:nvGrpSpPr>
          <p:cNvPr id="5" name="Group 4"/>
          <p:cNvGrpSpPr/>
          <p:nvPr/>
        </p:nvGrpSpPr>
        <p:grpSpPr>
          <a:xfrm>
            <a:off x="202184" y="2907695"/>
            <a:ext cx="8765559" cy="916687"/>
            <a:chOff x="0" y="2292821"/>
            <a:chExt cx="8765559" cy="3339465"/>
          </a:xfrm>
          <a:scene3d>
            <a:camera prst="orthographicFront">
              <a:rot lat="0" lon="0" rev="0"/>
            </a:camera>
            <a:lightRig rig="balanced" dir="t">
              <a:rot lat="0" lon="0" rev="8700000"/>
            </a:lightRig>
          </a:scene3d>
        </p:grpSpPr>
        <p:sp>
          <p:nvSpPr>
            <p:cNvPr id="6" name="Rounded Rectangle 5"/>
            <p:cNvSpPr/>
            <p:nvPr/>
          </p:nvSpPr>
          <p:spPr>
            <a:xfrm>
              <a:off x="0" y="2292821"/>
              <a:ext cx="8765559" cy="3191930"/>
            </a:xfrm>
            <a:prstGeom prst="roundRect">
              <a:avLst/>
            </a:prstGeom>
            <a:gradFill flip="none" rotWithShape="1">
              <a:gsLst>
                <a:gs pos="25000">
                  <a:srgbClr val="FFDFAC"/>
                </a:gs>
                <a:gs pos="0">
                  <a:schemeClr val="bg2">
                    <a:lumMod val="40000"/>
                    <a:lumOff val="60000"/>
                  </a:schemeClr>
                </a:gs>
                <a:gs pos="56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7" name="Rounded Rectangle 4"/>
            <p:cNvSpPr/>
            <p:nvPr/>
          </p:nvSpPr>
          <p:spPr>
            <a:xfrm>
              <a:off x="155817" y="2448637"/>
              <a:ext cx="8453925" cy="3183649"/>
            </a:xfrm>
            <a:prstGeom prst="rect">
              <a:avLst/>
            </a:prstGeom>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b="1" kern="1200" dirty="0"/>
            </a:p>
          </p:txBody>
        </p:sp>
      </p:grpSp>
      <p:sp>
        <p:nvSpPr>
          <p:cNvPr id="8" name="Rectangle 7"/>
          <p:cNvSpPr/>
          <p:nvPr/>
        </p:nvSpPr>
        <p:spPr>
          <a:xfrm>
            <a:off x="1274463" y="3053401"/>
            <a:ext cx="7330695" cy="584775"/>
          </a:xfrm>
          <a:prstGeom prst="rect">
            <a:avLst/>
          </a:prstGeom>
        </p:spPr>
        <p:txBody>
          <a:bodyPr wrap="square">
            <a:spAutoFit/>
          </a:bodyPr>
          <a:lstStyle/>
          <a:p>
            <a:pPr marL="342900" lvl="0" indent="-342900" algn="r" rtl="1">
              <a:buFont typeface="Wingdings" pitchFamily="2" charset="2"/>
              <a:buChar char="ü"/>
            </a:pPr>
            <a:r>
              <a:rPr lang="ar-SA" sz="3200" b="1" dirty="0"/>
              <a:t>تشكيل مجلس الإدارة والمجلس التنفيذي للمركز</a:t>
            </a:r>
            <a:endParaRPr lang="en-US" sz="3200" dirty="0"/>
          </a:p>
        </p:txBody>
      </p:sp>
      <p:grpSp>
        <p:nvGrpSpPr>
          <p:cNvPr id="9" name="Group 8"/>
          <p:cNvGrpSpPr/>
          <p:nvPr/>
        </p:nvGrpSpPr>
        <p:grpSpPr>
          <a:xfrm>
            <a:off x="221521" y="1558117"/>
            <a:ext cx="8765559" cy="916687"/>
            <a:chOff x="0" y="2292821"/>
            <a:chExt cx="8765559" cy="3339465"/>
          </a:xfrm>
          <a:scene3d>
            <a:camera prst="orthographicFront">
              <a:rot lat="0" lon="0" rev="0"/>
            </a:camera>
            <a:lightRig rig="balanced" dir="t">
              <a:rot lat="0" lon="0" rev="8700000"/>
            </a:lightRig>
          </a:scene3d>
        </p:grpSpPr>
        <p:sp>
          <p:nvSpPr>
            <p:cNvPr id="10" name="Rounded Rectangle 9"/>
            <p:cNvSpPr/>
            <p:nvPr/>
          </p:nvSpPr>
          <p:spPr>
            <a:xfrm>
              <a:off x="0" y="2292821"/>
              <a:ext cx="8765559" cy="3191930"/>
            </a:xfrm>
            <a:prstGeom prst="roundRect">
              <a:avLst/>
            </a:prstGeom>
            <a:gradFill flip="none" rotWithShape="1">
              <a:gsLst>
                <a:gs pos="25000">
                  <a:srgbClr val="FFDFAC"/>
                </a:gs>
                <a:gs pos="0">
                  <a:schemeClr val="bg2">
                    <a:lumMod val="40000"/>
                    <a:lumOff val="60000"/>
                  </a:schemeClr>
                </a:gs>
                <a:gs pos="56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11" name="Rounded Rectangle 4"/>
            <p:cNvSpPr/>
            <p:nvPr/>
          </p:nvSpPr>
          <p:spPr>
            <a:xfrm>
              <a:off x="155817" y="2448637"/>
              <a:ext cx="8453925" cy="3183649"/>
            </a:xfrm>
            <a:prstGeom prst="rect">
              <a:avLst/>
            </a:prstGeom>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ar-EG" sz="3200" b="1" kern="1200" dirty="0" smtClean="0"/>
                <a:t>القررات التأسيسية </a:t>
              </a:r>
              <a:endParaRPr lang="en-US" sz="3200" b="1" kern="1200" dirty="0"/>
            </a:p>
          </p:txBody>
        </p:sp>
      </p:grpSp>
      <p:grpSp>
        <p:nvGrpSpPr>
          <p:cNvPr id="12" name="Group 11"/>
          <p:cNvGrpSpPr/>
          <p:nvPr/>
        </p:nvGrpSpPr>
        <p:grpSpPr>
          <a:xfrm>
            <a:off x="202184" y="4257273"/>
            <a:ext cx="8765559" cy="914190"/>
            <a:chOff x="0" y="2292821"/>
            <a:chExt cx="8765559" cy="3330378"/>
          </a:xfrm>
          <a:scene3d>
            <a:camera prst="orthographicFront">
              <a:rot lat="0" lon="0" rev="0"/>
            </a:camera>
            <a:lightRig rig="balanced" dir="t">
              <a:rot lat="0" lon="0" rev="8700000"/>
            </a:lightRig>
          </a:scene3d>
        </p:grpSpPr>
        <p:sp>
          <p:nvSpPr>
            <p:cNvPr id="13" name="Rounded Rectangle 12"/>
            <p:cNvSpPr/>
            <p:nvPr/>
          </p:nvSpPr>
          <p:spPr>
            <a:xfrm>
              <a:off x="0" y="2292821"/>
              <a:ext cx="8765559" cy="3191930"/>
            </a:xfrm>
            <a:prstGeom prst="roundRect">
              <a:avLst/>
            </a:prstGeom>
            <a:gradFill flip="none" rotWithShape="1">
              <a:gsLst>
                <a:gs pos="25000">
                  <a:srgbClr val="FFDFAC"/>
                </a:gs>
                <a:gs pos="0">
                  <a:schemeClr val="bg2">
                    <a:lumMod val="40000"/>
                    <a:lumOff val="60000"/>
                  </a:schemeClr>
                </a:gs>
                <a:gs pos="56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14" name="Rounded Rectangle 4"/>
            <p:cNvSpPr/>
            <p:nvPr/>
          </p:nvSpPr>
          <p:spPr>
            <a:xfrm>
              <a:off x="109077" y="2439542"/>
              <a:ext cx="8453925" cy="3183657"/>
            </a:xfrm>
            <a:prstGeom prst="rect">
              <a:avLst/>
            </a:prstGeom>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marL="457200" lvl="0" indent="-457200" algn="r" defTabSz="1422400" rtl="1">
                <a:lnSpc>
                  <a:spcPct val="90000"/>
                </a:lnSpc>
                <a:spcBef>
                  <a:spcPct val="0"/>
                </a:spcBef>
                <a:spcAft>
                  <a:spcPct val="35000"/>
                </a:spcAft>
                <a:buFont typeface="Wingdings" panose="05000000000000000000" pitchFamily="2" charset="2"/>
                <a:buChar char="ü"/>
              </a:pPr>
              <a:r>
                <a:rPr lang="ar-EG" sz="3200" b="1" kern="1200" dirty="0" smtClean="0"/>
                <a:t>اعتماد الخطة الإسترتيجية للمركز </a:t>
              </a:r>
              <a:endParaRPr lang="en-US" sz="3200" b="1" kern="1200" dirty="0"/>
            </a:p>
          </p:txBody>
        </p:sp>
      </p:grpSp>
      <p:sp>
        <p:nvSpPr>
          <p:cNvPr id="15" name="Rounded Rectangle 14"/>
          <p:cNvSpPr/>
          <p:nvPr/>
        </p:nvSpPr>
        <p:spPr>
          <a:xfrm>
            <a:off x="258937" y="5395254"/>
            <a:ext cx="8765559" cy="876186"/>
          </a:xfrm>
          <a:prstGeom prst="roundRect">
            <a:avLst/>
          </a:prstGeom>
          <a:gradFill flip="none" rotWithShape="1">
            <a:gsLst>
              <a:gs pos="25000">
                <a:srgbClr val="FFDFAC"/>
              </a:gs>
              <a:gs pos="0">
                <a:schemeClr val="bg2">
                  <a:lumMod val="40000"/>
                  <a:lumOff val="60000"/>
                </a:schemeClr>
              </a:gs>
              <a:gs pos="56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a:lstStyle/>
          <a:p>
            <a:pPr marL="342900" indent="-342900" algn="r" rtl="1">
              <a:buFont typeface="Wingdings" panose="05000000000000000000" pitchFamily="2" charset="2"/>
              <a:buChar char="ü"/>
            </a:pPr>
            <a:r>
              <a:rPr lang="ar-EG" sz="3200" dirty="0" smtClean="0"/>
              <a:t>الحصول على مشروع تنفيذ خطة المركز</a:t>
            </a:r>
            <a:endParaRPr lang="ar-EG" sz="3200" dirty="0"/>
          </a:p>
        </p:txBody>
      </p:sp>
    </p:spTree>
    <p:extLst>
      <p:ext uri="{BB962C8B-B14F-4D97-AF65-F5344CB8AC3E}">
        <p14:creationId xmlns:p14="http://schemas.microsoft.com/office/powerpoint/2010/main" val="32631331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11150" y="189575"/>
            <a:ext cx="8520113" cy="647700"/>
          </a:xfrm>
        </p:spPr>
        <p:txBody>
          <a:bodyPr/>
          <a:lstStyle/>
          <a:p>
            <a:pPr algn="ctr"/>
            <a:r>
              <a:rPr lang="ar-SA" sz="4800" dirty="0" smtClean="0"/>
              <a:t>الممارس</a:t>
            </a:r>
            <a:r>
              <a:rPr lang="ar-EG" sz="4800" dirty="0" smtClean="0"/>
              <a:t>ة: (النظم الحلقية –المجالس)</a:t>
            </a:r>
            <a:endParaRPr lang="en-US" sz="4800" dirty="0"/>
          </a:p>
        </p:txBody>
      </p:sp>
      <p:grpSp>
        <p:nvGrpSpPr>
          <p:cNvPr id="5" name="Group 4"/>
          <p:cNvGrpSpPr/>
          <p:nvPr/>
        </p:nvGrpSpPr>
        <p:grpSpPr>
          <a:xfrm>
            <a:off x="191492" y="1094144"/>
            <a:ext cx="8765559" cy="916687"/>
            <a:chOff x="0" y="2292821"/>
            <a:chExt cx="8765559" cy="3339465"/>
          </a:xfrm>
          <a:scene3d>
            <a:camera prst="orthographicFront">
              <a:rot lat="0" lon="0" rev="0"/>
            </a:camera>
            <a:lightRig rig="balanced" dir="t">
              <a:rot lat="0" lon="0" rev="8700000"/>
            </a:lightRig>
          </a:scene3d>
        </p:grpSpPr>
        <p:sp>
          <p:nvSpPr>
            <p:cNvPr id="6" name="Rounded Rectangle 5"/>
            <p:cNvSpPr/>
            <p:nvPr/>
          </p:nvSpPr>
          <p:spPr>
            <a:xfrm>
              <a:off x="0" y="2292821"/>
              <a:ext cx="8765559" cy="3191930"/>
            </a:xfrm>
            <a:prstGeom prst="roundRect">
              <a:avLst/>
            </a:prstGeom>
            <a:gradFill flip="none" rotWithShape="1">
              <a:gsLst>
                <a:gs pos="25000">
                  <a:srgbClr val="FFDFAC"/>
                </a:gs>
                <a:gs pos="0">
                  <a:schemeClr val="bg2">
                    <a:lumMod val="40000"/>
                    <a:lumOff val="60000"/>
                  </a:schemeClr>
                </a:gs>
                <a:gs pos="56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7" name="Rounded Rectangle 4"/>
            <p:cNvSpPr/>
            <p:nvPr/>
          </p:nvSpPr>
          <p:spPr>
            <a:xfrm>
              <a:off x="155817" y="2448637"/>
              <a:ext cx="8453925" cy="3183649"/>
            </a:xfrm>
            <a:prstGeom prst="rect">
              <a:avLst/>
            </a:prstGeom>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b="1" kern="1200" dirty="0"/>
            </a:p>
          </p:txBody>
        </p:sp>
      </p:grpSp>
      <p:sp>
        <p:nvSpPr>
          <p:cNvPr id="8" name="Rectangle 7"/>
          <p:cNvSpPr/>
          <p:nvPr/>
        </p:nvSpPr>
        <p:spPr>
          <a:xfrm>
            <a:off x="3511003" y="1332183"/>
            <a:ext cx="5460149" cy="461665"/>
          </a:xfrm>
          <a:prstGeom prst="rect">
            <a:avLst/>
          </a:prstGeom>
        </p:spPr>
        <p:txBody>
          <a:bodyPr wrap="none">
            <a:spAutoFit/>
          </a:bodyPr>
          <a:lstStyle/>
          <a:p>
            <a:pPr marL="342900" lvl="0" indent="-342900" rtl="1">
              <a:buFont typeface="Wingdings" pitchFamily="2" charset="2"/>
              <a:buChar char="ü"/>
            </a:pPr>
            <a:r>
              <a:rPr lang="ar-SA" sz="2400" b="1" dirty="0"/>
              <a:t>إجتماعات المجالس الإدارية والمجالس التنفيذية</a:t>
            </a:r>
            <a:r>
              <a:rPr lang="en-US" sz="2400" b="1" dirty="0" smtClean="0"/>
              <a:t>. </a:t>
            </a:r>
            <a:r>
              <a:rPr lang="ar-EG" sz="2400" b="1" dirty="0" smtClean="0"/>
              <a:t> </a:t>
            </a:r>
            <a:endParaRPr lang="en-US" sz="2400" dirty="0"/>
          </a:p>
        </p:txBody>
      </p:sp>
      <p:sp>
        <p:nvSpPr>
          <p:cNvPr id="9" name="Rectangle 8"/>
          <p:cNvSpPr/>
          <p:nvPr/>
        </p:nvSpPr>
        <p:spPr>
          <a:xfrm>
            <a:off x="347308" y="2884000"/>
            <a:ext cx="8453926" cy="400110"/>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dirty="0" smtClean="0">
                <a:hlinkClick r:id="rId2"/>
              </a:rPr>
              <a:t>http://www.usc.edu.eg/QACID/Councils2/Pages/default.aspx</a:t>
            </a:r>
            <a:r>
              <a:rPr lang="ar-EG" dirty="0" smtClean="0"/>
              <a:t> </a:t>
            </a:r>
            <a:endParaRPr lang="en-US" dirty="0"/>
          </a:p>
        </p:txBody>
      </p:sp>
      <p:sp>
        <p:nvSpPr>
          <p:cNvPr id="10" name="Rectangle 9"/>
          <p:cNvSpPr/>
          <p:nvPr/>
        </p:nvSpPr>
        <p:spPr>
          <a:xfrm>
            <a:off x="347308" y="4207841"/>
            <a:ext cx="8453926" cy="400110"/>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dirty="0" smtClean="0">
                <a:hlinkClick r:id="rId3"/>
              </a:rPr>
              <a:t>http://www.usc.edu.eg/QACID/Councils3/Pages/default.aspx</a:t>
            </a:r>
            <a:r>
              <a:rPr lang="ar-EG" dirty="0" smtClean="0"/>
              <a:t> </a:t>
            </a:r>
            <a:endParaRPr lang="en-US" dirty="0"/>
          </a:p>
        </p:txBody>
      </p:sp>
      <p:sp>
        <p:nvSpPr>
          <p:cNvPr id="11" name="Rectangle 10"/>
          <p:cNvSpPr/>
          <p:nvPr/>
        </p:nvSpPr>
        <p:spPr>
          <a:xfrm>
            <a:off x="347310" y="5599920"/>
            <a:ext cx="8453924" cy="400110"/>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dirty="0" smtClean="0">
                <a:hlinkClick r:id="rId4"/>
              </a:rPr>
              <a:t>http://www.usc.edu.eg/QACID/Councils1/Pages/default.aspx</a:t>
            </a:r>
            <a:r>
              <a:rPr lang="ar-EG" dirty="0" smtClean="0"/>
              <a:t> </a:t>
            </a:r>
            <a:endParaRPr lang="en-US" dirty="0"/>
          </a:p>
        </p:txBody>
      </p:sp>
      <p:sp>
        <p:nvSpPr>
          <p:cNvPr id="12" name="TextBox 11"/>
          <p:cNvSpPr txBox="1"/>
          <p:nvPr/>
        </p:nvSpPr>
        <p:spPr>
          <a:xfrm>
            <a:off x="5172500" y="2169994"/>
            <a:ext cx="3628733"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ar-EG" sz="2800" dirty="0" smtClean="0"/>
              <a:t>التنفيذى للمركز يعقد شهرياً</a:t>
            </a:r>
            <a:endParaRPr lang="en-US" sz="2800" dirty="0"/>
          </a:p>
        </p:txBody>
      </p:sp>
      <p:sp>
        <p:nvSpPr>
          <p:cNvPr id="13" name="TextBox 12"/>
          <p:cNvSpPr txBox="1"/>
          <p:nvPr/>
        </p:nvSpPr>
        <p:spPr>
          <a:xfrm>
            <a:off x="5188420" y="3523418"/>
            <a:ext cx="3628733"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ar-EG" sz="2800" dirty="0" smtClean="0"/>
              <a:t>التنفيذى للمشروع يعقد اسبوعياً</a:t>
            </a:r>
            <a:endParaRPr lang="en-US" sz="2800" dirty="0"/>
          </a:p>
        </p:txBody>
      </p:sp>
      <p:sp>
        <p:nvSpPr>
          <p:cNvPr id="14" name="TextBox 13"/>
          <p:cNvSpPr txBox="1"/>
          <p:nvPr/>
        </p:nvSpPr>
        <p:spPr>
          <a:xfrm>
            <a:off x="5568287" y="4876842"/>
            <a:ext cx="3223841"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ar-EG" sz="2800" dirty="0" smtClean="0"/>
              <a:t>مجلس الادارة ويعقد شهرياً</a:t>
            </a:r>
            <a:endParaRPr lang="en-US" sz="2800" dirty="0"/>
          </a:p>
        </p:txBody>
      </p:sp>
    </p:spTree>
    <p:extLst>
      <p:ext uri="{BB962C8B-B14F-4D97-AF65-F5344CB8AC3E}">
        <p14:creationId xmlns:p14="http://schemas.microsoft.com/office/powerpoint/2010/main" val="24477977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11150" y="189575"/>
            <a:ext cx="8520113" cy="647700"/>
          </a:xfrm>
        </p:spPr>
        <p:txBody>
          <a:bodyPr/>
          <a:lstStyle/>
          <a:p>
            <a:pPr algn="ctr"/>
            <a:r>
              <a:rPr lang="ar-SA" sz="4800" dirty="0" smtClean="0"/>
              <a:t>الممارس</a:t>
            </a:r>
            <a:r>
              <a:rPr lang="ar-EG" sz="4800" dirty="0" smtClean="0"/>
              <a:t>ة: (النظم الحلقية –المجالس)</a:t>
            </a:r>
            <a:endParaRPr lang="en-US" sz="4800" dirty="0"/>
          </a:p>
        </p:txBody>
      </p:sp>
      <p:grpSp>
        <p:nvGrpSpPr>
          <p:cNvPr id="5" name="Group 4"/>
          <p:cNvGrpSpPr/>
          <p:nvPr/>
        </p:nvGrpSpPr>
        <p:grpSpPr>
          <a:xfrm>
            <a:off x="191492" y="1094144"/>
            <a:ext cx="8765559" cy="916687"/>
            <a:chOff x="0" y="2292821"/>
            <a:chExt cx="8765559" cy="3339465"/>
          </a:xfrm>
          <a:scene3d>
            <a:camera prst="orthographicFront">
              <a:rot lat="0" lon="0" rev="0"/>
            </a:camera>
            <a:lightRig rig="balanced" dir="t">
              <a:rot lat="0" lon="0" rev="8700000"/>
            </a:lightRig>
          </a:scene3d>
        </p:grpSpPr>
        <p:sp>
          <p:nvSpPr>
            <p:cNvPr id="6" name="Rounded Rectangle 5"/>
            <p:cNvSpPr/>
            <p:nvPr/>
          </p:nvSpPr>
          <p:spPr>
            <a:xfrm>
              <a:off x="0" y="2292821"/>
              <a:ext cx="8765559" cy="3191930"/>
            </a:xfrm>
            <a:prstGeom prst="roundRect">
              <a:avLst/>
            </a:prstGeom>
            <a:gradFill flip="none" rotWithShape="1">
              <a:gsLst>
                <a:gs pos="25000">
                  <a:srgbClr val="FFDFAC"/>
                </a:gs>
                <a:gs pos="0">
                  <a:schemeClr val="bg2">
                    <a:lumMod val="40000"/>
                    <a:lumOff val="60000"/>
                  </a:schemeClr>
                </a:gs>
                <a:gs pos="56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7" name="Rounded Rectangle 4"/>
            <p:cNvSpPr/>
            <p:nvPr/>
          </p:nvSpPr>
          <p:spPr>
            <a:xfrm>
              <a:off x="155817" y="2448637"/>
              <a:ext cx="8453925" cy="3183649"/>
            </a:xfrm>
            <a:prstGeom prst="rect">
              <a:avLst/>
            </a:prstGeom>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b="1" kern="1200" dirty="0"/>
            </a:p>
          </p:txBody>
        </p:sp>
      </p:grpSp>
      <p:sp>
        <p:nvSpPr>
          <p:cNvPr id="8" name="Rectangle 7"/>
          <p:cNvSpPr/>
          <p:nvPr/>
        </p:nvSpPr>
        <p:spPr>
          <a:xfrm>
            <a:off x="876978" y="1332183"/>
            <a:ext cx="7915950" cy="461665"/>
          </a:xfrm>
          <a:prstGeom prst="rect">
            <a:avLst/>
          </a:prstGeom>
        </p:spPr>
        <p:txBody>
          <a:bodyPr wrap="none">
            <a:spAutoFit/>
          </a:bodyPr>
          <a:lstStyle/>
          <a:p>
            <a:pPr marL="342900" lvl="0" indent="-342900" algn="ctr" rtl="1">
              <a:buFont typeface="Wingdings" pitchFamily="2" charset="2"/>
              <a:buChar char="ü"/>
            </a:pPr>
            <a:r>
              <a:rPr lang="ar-SA" sz="2400" b="1" dirty="0"/>
              <a:t>إجتماعات المجالس الإدارية والمجالس </a:t>
            </a:r>
            <a:r>
              <a:rPr lang="ar-SA" sz="2400" b="1" dirty="0" smtClean="0"/>
              <a:t>التنفيذي</a:t>
            </a:r>
            <a:r>
              <a:rPr lang="ar-EG" sz="2400" b="1" dirty="0" smtClean="0"/>
              <a:t>ة لوحدات الكليات والمعاهد</a:t>
            </a:r>
            <a:r>
              <a:rPr lang="en-US" sz="2400" b="1" dirty="0" smtClean="0"/>
              <a:t>.</a:t>
            </a:r>
            <a:endParaRPr lang="en-US" sz="2400" dirty="0"/>
          </a:p>
        </p:txBody>
      </p:sp>
      <p:sp>
        <p:nvSpPr>
          <p:cNvPr id="9" name="Rectangle 8"/>
          <p:cNvSpPr/>
          <p:nvPr/>
        </p:nvSpPr>
        <p:spPr>
          <a:xfrm>
            <a:off x="347308" y="2884000"/>
            <a:ext cx="8453926" cy="400110"/>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dirty="0" smtClean="0">
                <a:hlinkClick r:id="rId2"/>
              </a:rPr>
              <a:t>http://www.usc.edu.eg/QACID/Councils2/Pages/default.aspx</a:t>
            </a:r>
            <a:r>
              <a:rPr lang="ar-EG" dirty="0" smtClean="0"/>
              <a:t> </a:t>
            </a:r>
            <a:endParaRPr lang="en-US" dirty="0"/>
          </a:p>
        </p:txBody>
      </p:sp>
      <p:sp>
        <p:nvSpPr>
          <p:cNvPr id="10" name="Rectangle 9"/>
          <p:cNvSpPr/>
          <p:nvPr/>
        </p:nvSpPr>
        <p:spPr>
          <a:xfrm>
            <a:off x="347308" y="4207841"/>
            <a:ext cx="8453926" cy="400110"/>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dirty="0" smtClean="0">
                <a:hlinkClick r:id="rId3"/>
              </a:rPr>
              <a:t>http://www.usc.edu.eg/QACID/Councils3/Pages/default.aspx</a:t>
            </a:r>
            <a:r>
              <a:rPr lang="ar-EG" dirty="0" smtClean="0"/>
              <a:t> </a:t>
            </a:r>
            <a:endParaRPr lang="en-US" dirty="0"/>
          </a:p>
        </p:txBody>
      </p:sp>
      <p:sp>
        <p:nvSpPr>
          <p:cNvPr id="11" name="Rectangle 10"/>
          <p:cNvSpPr/>
          <p:nvPr/>
        </p:nvSpPr>
        <p:spPr>
          <a:xfrm>
            <a:off x="347310" y="5599920"/>
            <a:ext cx="8453924" cy="400110"/>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dirty="0" smtClean="0">
                <a:hlinkClick r:id="rId4"/>
              </a:rPr>
              <a:t>http://www.usc.edu.eg/QACID/Councils1/Pages/default.aspx</a:t>
            </a:r>
            <a:r>
              <a:rPr lang="ar-EG" dirty="0" smtClean="0"/>
              <a:t> </a:t>
            </a:r>
            <a:endParaRPr lang="en-US" dirty="0"/>
          </a:p>
        </p:txBody>
      </p:sp>
      <p:sp>
        <p:nvSpPr>
          <p:cNvPr id="12" name="TextBox 11"/>
          <p:cNvSpPr txBox="1"/>
          <p:nvPr/>
        </p:nvSpPr>
        <p:spPr>
          <a:xfrm>
            <a:off x="5172500" y="2169994"/>
            <a:ext cx="3628733"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ar-EG" sz="2800" dirty="0" smtClean="0"/>
              <a:t>التنفيذى </a:t>
            </a:r>
            <a:r>
              <a:rPr lang="ar-EG" sz="2800" dirty="0" smtClean="0"/>
              <a:t>للوحدات </a:t>
            </a:r>
            <a:r>
              <a:rPr lang="ar-EG" sz="2800" dirty="0" smtClean="0"/>
              <a:t>يعقد شهرياً</a:t>
            </a:r>
            <a:endParaRPr lang="en-US" sz="2800" dirty="0"/>
          </a:p>
        </p:txBody>
      </p:sp>
      <p:sp>
        <p:nvSpPr>
          <p:cNvPr id="13" name="TextBox 12"/>
          <p:cNvSpPr txBox="1"/>
          <p:nvPr/>
        </p:nvSpPr>
        <p:spPr>
          <a:xfrm>
            <a:off x="5188420" y="3523418"/>
            <a:ext cx="3628733"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ar-EG" sz="2800" dirty="0" smtClean="0"/>
              <a:t>التنفيذى للمشروع يعقد اسبوعياً</a:t>
            </a:r>
            <a:endParaRPr lang="en-US" sz="2800" dirty="0"/>
          </a:p>
        </p:txBody>
      </p:sp>
      <p:sp>
        <p:nvSpPr>
          <p:cNvPr id="14" name="TextBox 13"/>
          <p:cNvSpPr txBox="1"/>
          <p:nvPr/>
        </p:nvSpPr>
        <p:spPr>
          <a:xfrm>
            <a:off x="3534771" y="4876842"/>
            <a:ext cx="5257358"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ar-EG" sz="2800" dirty="0" smtClean="0"/>
              <a:t>مجالس </a:t>
            </a:r>
            <a:r>
              <a:rPr lang="ar-EG" sz="2800" dirty="0" smtClean="0"/>
              <a:t>الادارة </a:t>
            </a:r>
            <a:r>
              <a:rPr lang="ar-EG" sz="2800" dirty="0" smtClean="0"/>
              <a:t>للكليات والمعاهدويعقد </a:t>
            </a:r>
            <a:r>
              <a:rPr lang="ar-EG" sz="2800" dirty="0" smtClean="0"/>
              <a:t>شهرياً</a:t>
            </a:r>
            <a:endParaRPr lang="en-US" sz="2800" dirty="0"/>
          </a:p>
        </p:txBody>
      </p:sp>
    </p:spTree>
    <p:extLst>
      <p:ext uri="{BB962C8B-B14F-4D97-AF65-F5344CB8AC3E}">
        <p14:creationId xmlns:p14="http://schemas.microsoft.com/office/powerpoint/2010/main" val="9885675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3"/>
          <p:cNvSpPr>
            <a:spLocks noGrp="1" noChangeArrowheads="1"/>
          </p:cNvSpPr>
          <p:nvPr>
            <p:ph type="ctrTitle"/>
          </p:nvPr>
        </p:nvSpPr>
        <p:spPr>
          <a:xfrm>
            <a:off x="0" y="3794125"/>
            <a:ext cx="8677275" cy="914400"/>
          </a:xfrm>
        </p:spPr>
        <p:txBody>
          <a:bodyPr/>
          <a:lstStyle/>
          <a:p>
            <a:pPr algn="ctr" eaLnBrk="1" hangingPunct="1"/>
            <a:r>
              <a:rPr lang="ar-EG" sz="5400" noProof="1" smtClean="0"/>
              <a:t>جامعة مدينة السادات </a:t>
            </a:r>
            <a:endParaRPr lang="de-DE" sz="5400" smtClean="0"/>
          </a:p>
        </p:txBody>
      </p:sp>
      <p:sp>
        <p:nvSpPr>
          <p:cNvPr id="4099" name="Rectangle 14"/>
          <p:cNvSpPr>
            <a:spLocks noGrp="1" noChangeArrowheads="1"/>
          </p:cNvSpPr>
          <p:nvPr>
            <p:ph type="subTitle" idx="1"/>
          </p:nvPr>
        </p:nvSpPr>
        <p:spPr>
          <a:xfrm>
            <a:off x="0" y="4829175"/>
            <a:ext cx="8701088" cy="971550"/>
          </a:xfrm>
        </p:spPr>
        <p:txBody>
          <a:bodyPr/>
          <a:lstStyle/>
          <a:p>
            <a:pPr algn="ctr" eaLnBrk="1" hangingPunct="1"/>
            <a:r>
              <a:rPr lang="ar-EG" sz="4800" noProof="1" smtClean="0"/>
              <a:t>إدارة/مركز ضمان الجودة والتطوير المستمر </a:t>
            </a:r>
          </a:p>
        </p:txBody>
      </p:sp>
      <p:pic>
        <p:nvPicPr>
          <p:cNvPr id="2" name="Picture 1"/>
          <p:cNvPicPr>
            <a:picLocks noChangeAspect="1"/>
          </p:cNvPicPr>
          <p:nvPr/>
        </p:nvPicPr>
        <p:blipFill>
          <a:blip r:embed="rId3"/>
          <a:stretch>
            <a:fillRect/>
          </a:stretch>
        </p:blipFill>
        <p:spPr>
          <a:xfrm>
            <a:off x="7412038" y="14288"/>
            <a:ext cx="1725612" cy="173672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4"/>
          <a:srcRect l="12360" t="1832" r="14856"/>
          <a:stretch/>
        </p:blipFill>
        <p:spPr>
          <a:xfrm>
            <a:off x="28575" y="44450"/>
            <a:ext cx="1731963" cy="173831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11150" y="216871"/>
            <a:ext cx="8520113" cy="647700"/>
          </a:xfrm>
        </p:spPr>
        <p:txBody>
          <a:bodyPr/>
          <a:lstStyle/>
          <a:p>
            <a:pPr algn="ctr"/>
            <a:r>
              <a:rPr lang="ar-SA" sz="4800" dirty="0" smtClean="0"/>
              <a:t>الممارس</a:t>
            </a:r>
            <a:r>
              <a:rPr lang="ar-EG" sz="4800" dirty="0" smtClean="0"/>
              <a:t>ة: (نشر ثقافة الجودة)</a:t>
            </a:r>
            <a:endParaRPr lang="en-US" sz="4800" dirty="0"/>
          </a:p>
        </p:txBody>
      </p:sp>
      <p:grpSp>
        <p:nvGrpSpPr>
          <p:cNvPr id="5" name="Group 4"/>
          <p:cNvGrpSpPr/>
          <p:nvPr/>
        </p:nvGrpSpPr>
        <p:grpSpPr>
          <a:xfrm>
            <a:off x="191492" y="1094144"/>
            <a:ext cx="8765559" cy="916687"/>
            <a:chOff x="0" y="2292821"/>
            <a:chExt cx="8765559" cy="3339465"/>
          </a:xfrm>
          <a:scene3d>
            <a:camera prst="orthographicFront">
              <a:rot lat="0" lon="0" rev="0"/>
            </a:camera>
            <a:lightRig rig="balanced" dir="t">
              <a:rot lat="0" lon="0" rev="8700000"/>
            </a:lightRig>
          </a:scene3d>
        </p:grpSpPr>
        <p:sp>
          <p:nvSpPr>
            <p:cNvPr id="6" name="Rounded Rectangle 5"/>
            <p:cNvSpPr/>
            <p:nvPr/>
          </p:nvSpPr>
          <p:spPr>
            <a:xfrm>
              <a:off x="0" y="2292821"/>
              <a:ext cx="8765559" cy="3191930"/>
            </a:xfrm>
            <a:prstGeom prst="roundRect">
              <a:avLst/>
            </a:prstGeom>
            <a:gradFill flip="none" rotWithShape="1">
              <a:gsLst>
                <a:gs pos="25000">
                  <a:srgbClr val="FFDFAC"/>
                </a:gs>
                <a:gs pos="0">
                  <a:schemeClr val="bg2">
                    <a:lumMod val="40000"/>
                    <a:lumOff val="60000"/>
                  </a:schemeClr>
                </a:gs>
                <a:gs pos="56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7" name="Rounded Rectangle 4"/>
            <p:cNvSpPr/>
            <p:nvPr/>
          </p:nvSpPr>
          <p:spPr>
            <a:xfrm>
              <a:off x="155817" y="2448637"/>
              <a:ext cx="8453925" cy="3183649"/>
            </a:xfrm>
            <a:prstGeom prst="rect">
              <a:avLst/>
            </a:prstGeom>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b="1" kern="1200" dirty="0"/>
            </a:p>
          </p:txBody>
        </p:sp>
      </p:grpSp>
      <p:sp>
        <p:nvSpPr>
          <p:cNvPr id="8" name="Rectangle 7"/>
          <p:cNvSpPr/>
          <p:nvPr/>
        </p:nvSpPr>
        <p:spPr>
          <a:xfrm>
            <a:off x="4587727" y="1373818"/>
            <a:ext cx="4259499" cy="400110"/>
          </a:xfrm>
          <a:prstGeom prst="rect">
            <a:avLst/>
          </a:prstGeom>
        </p:spPr>
        <p:txBody>
          <a:bodyPr wrap="none">
            <a:spAutoFit/>
          </a:bodyPr>
          <a:lstStyle/>
          <a:p>
            <a:pPr marL="342900" lvl="0" indent="-342900" rtl="1">
              <a:buFont typeface="Wingdings" pitchFamily="2" charset="2"/>
              <a:buChar char="ü"/>
            </a:pPr>
            <a:r>
              <a:rPr lang="ar-SA" b="1" dirty="0"/>
              <a:t>تنفيذ خطة التدريب وفقا للإحتياجات التدريبية</a:t>
            </a:r>
            <a:r>
              <a:rPr lang="en-US" b="1" dirty="0"/>
              <a:t>.</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308" y="2067634"/>
            <a:ext cx="3891311" cy="2651761"/>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2818" y="2067635"/>
            <a:ext cx="4494233" cy="265176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313" y="4176215"/>
            <a:ext cx="3998794" cy="2681784"/>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2818" y="4189865"/>
            <a:ext cx="4494233" cy="2647665"/>
          </a:xfrm>
          <a:prstGeom prst="rect">
            <a:avLst/>
          </a:prstGeom>
        </p:spPr>
      </p:pic>
    </p:spTree>
    <p:extLst>
      <p:ext uri="{BB962C8B-B14F-4D97-AF65-F5344CB8AC3E}">
        <p14:creationId xmlns:p14="http://schemas.microsoft.com/office/powerpoint/2010/main" val="13719711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11150" y="189575"/>
            <a:ext cx="8520113" cy="647700"/>
          </a:xfrm>
        </p:spPr>
        <p:txBody>
          <a:bodyPr/>
          <a:lstStyle/>
          <a:p>
            <a:pPr algn="ctr"/>
            <a:r>
              <a:rPr lang="ar-SA" sz="4800" dirty="0" smtClean="0"/>
              <a:t>الممارس</a:t>
            </a:r>
            <a:r>
              <a:rPr lang="ar-EG" sz="4800" dirty="0" smtClean="0"/>
              <a:t>ة: (التقويم المؤسسى) </a:t>
            </a:r>
            <a:endParaRPr lang="en-US" sz="4800" dirty="0"/>
          </a:p>
        </p:txBody>
      </p:sp>
      <p:grpSp>
        <p:nvGrpSpPr>
          <p:cNvPr id="5" name="Group 4"/>
          <p:cNvGrpSpPr/>
          <p:nvPr/>
        </p:nvGrpSpPr>
        <p:grpSpPr>
          <a:xfrm>
            <a:off x="191492" y="1094144"/>
            <a:ext cx="8765559" cy="916687"/>
            <a:chOff x="0" y="2292821"/>
            <a:chExt cx="8765559" cy="3339465"/>
          </a:xfrm>
          <a:scene3d>
            <a:camera prst="orthographicFront">
              <a:rot lat="0" lon="0" rev="0"/>
            </a:camera>
            <a:lightRig rig="balanced" dir="t">
              <a:rot lat="0" lon="0" rev="8700000"/>
            </a:lightRig>
          </a:scene3d>
        </p:grpSpPr>
        <p:sp>
          <p:nvSpPr>
            <p:cNvPr id="6" name="Rounded Rectangle 5"/>
            <p:cNvSpPr/>
            <p:nvPr/>
          </p:nvSpPr>
          <p:spPr>
            <a:xfrm>
              <a:off x="0" y="2292821"/>
              <a:ext cx="8765559" cy="3191930"/>
            </a:xfrm>
            <a:prstGeom prst="roundRect">
              <a:avLst/>
            </a:prstGeom>
            <a:gradFill flip="none" rotWithShape="1">
              <a:gsLst>
                <a:gs pos="25000">
                  <a:srgbClr val="FFDFAC"/>
                </a:gs>
                <a:gs pos="0">
                  <a:schemeClr val="bg2">
                    <a:lumMod val="40000"/>
                    <a:lumOff val="60000"/>
                  </a:schemeClr>
                </a:gs>
                <a:gs pos="56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7" name="Rounded Rectangle 4"/>
            <p:cNvSpPr/>
            <p:nvPr/>
          </p:nvSpPr>
          <p:spPr>
            <a:xfrm>
              <a:off x="155817" y="2448637"/>
              <a:ext cx="8453925" cy="3183649"/>
            </a:xfrm>
            <a:prstGeom prst="rect">
              <a:avLst/>
            </a:prstGeom>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b="1" kern="1200" dirty="0"/>
            </a:p>
          </p:txBody>
        </p:sp>
      </p:grpSp>
      <p:sp>
        <p:nvSpPr>
          <p:cNvPr id="8" name="Rectangle 7"/>
          <p:cNvSpPr/>
          <p:nvPr/>
        </p:nvSpPr>
        <p:spPr>
          <a:xfrm>
            <a:off x="4538558" y="1332183"/>
            <a:ext cx="4366901" cy="461665"/>
          </a:xfrm>
          <a:prstGeom prst="rect">
            <a:avLst/>
          </a:prstGeom>
        </p:spPr>
        <p:txBody>
          <a:bodyPr wrap="none">
            <a:spAutoFit/>
          </a:bodyPr>
          <a:lstStyle/>
          <a:p>
            <a:pPr marL="342900" lvl="0" indent="-342900" rtl="1">
              <a:buFont typeface="Wingdings" pitchFamily="2" charset="2"/>
              <a:buChar char="ü"/>
            </a:pPr>
            <a:r>
              <a:rPr lang="ar-SA" sz="2400" b="1" dirty="0"/>
              <a:t>زيارات المتابعة والدعم الفني </a:t>
            </a:r>
            <a:r>
              <a:rPr lang="ar-SA" sz="2400" b="1" dirty="0" smtClean="0"/>
              <a:t>الدورية</a:t>
            </a:r>
            <a:r>
              <a:rPr lang="en-US" sz="2400" b="1" dirty="0" smtClean="0"/>
              <a:t>.</a:t>
            </a:r>
            <a:endParaRPr lang="en-US" sz="2400" dirty="0"/>
          </a:p>
        </p:txBody>
      </p:sp>
      <p:sp>
        <p:nvSpPr>
          <p:cNvPr id="9" name="Rectangle 8"/>
          <p:cNvSpPr/>
          <p:nvPr/>
        </p:nvSpPr>
        <p:spPr>
          <a:xfrm>
            <a:off x="191492" y="2215272"/>
            <a:ext cx="8754183" cy="707886"/>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dirty="0">
                <a:solidFill>
                  <a:srgbClr val="FF0000"/>
                </a:solidFill>
              </a:rPr>
              <a:t>http://www.usc.edu.eg/QACID/GoodPractices/Pages/</a:t>
            </a:r>
            <a:r>
              <a:rPr lang="ar-EG" dirty="0">
                <a:solidFill>
                  <a:srgbClr val="FF0000"/>
                </a:solidFill>
              </a:rPr>
              <a:t>زيارات-الدعم-الفنى-للكليات-المعاهد</a:t>
            </a:r>
            <a:r>
              <a:rPr lang="en-US" dirty="0" smtClean="0">
                <a:solidFill>
                  <a:srgbClr val="FF0000"/>
                </a:solidFill>
              </a:rPr>
              <a:t>.</a:t>
            </a:r>
            <a:r>
              <a:rPr lang="en-US" dirty="0" err="1" smtClean="0">
                <a:solidFill>
                  <a:srgbClr val="FF0000"/>
                </a:solidFill>
              </a:rPr>
              <a:t>aspx</a:t>
            </a:r>
            <a:endParaRPr lang="en-US" dirty="0">
              <a:solidFill>
                <a:srgbClr val="FF0000"/>
              </a:solidFill>
            </a:endParaRPr>
          </a:p>
        </p:txBody>
      </p:sp>
      <p:grpSp>
        <p:nvGrpSpPr>
          <p:cNvPr id="16" name="Group 15"/>
          <p:cNvGrpSpPr/>
          <p:nvPr/>
        </p:nvGrpSpPr>
        <p:grpSpPr>
          <a:xfrm>
            <a:off x="180116" y="3334688"/>
            <a:ext cx="8765559" cy="916687"/>
            <a:chOff x="0" y="2292821"/>
            <a:chExt cx="8765559" cy="3339465"/>
          </a:xfrm>
          <a:scene3d>
            <a:camera prst="orthographicFront">
              <a:rot lat="0" lon="0" rev="0"/>
            </a:camera>
            <a:lightRig rig="balanced" dir="t">
              <a:rot lat="0" lon="0" rev="8700000"/>
            </a:lightRig>
          </a:scene3d>
        </p:grpSpPr>
        <p:sp>
          <p:nvSpPr>
            <p:cNvPr id="17" name="Rounded Rectangle 16"/>
            <p:cNvSpPr/>
            <p:nvPr/>
          </p:nvSpPr>
          <p:spPr>
            <a:xfrm>
              <a:off x="0" y="2292821"/>
              <a:ext cx="8765559" cy="3191930"/>
            </a:xfrm>
            <a:prstGeom prst="roundRect">
              <a:avLst/>
            </a:prstGeom>
            <a:gradFill flip="none" rotWithShape="1">
              <a:gsLst>
                <a:gs pos="25000">
                  <a:srgbClr val="FFDFAC"/>
                </a:gs>
                <a:gs pos="0">
                  <a:schemeClr val="bg2">
                    <a:lumMod val="40000"/>
                    <a:lumOff val="60000"/>
                  </a:schemeClr>
                </a:gs>
                <a:gs pos="56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18" name="Rounded Rectangle 4"/>
            <p:cNvSpPr/>
            <p:nvPr/>
          </p:nvSpPr>
          <p:spPr>
            <a:xfrm>
              <a:off x="155817" y="2448637"/>
              <a:ext cx="8453925" cy="3183649"/>
            </a:xfrm>
            <a:prstGeom prst="rect">
              <a:avLst/>
            </a:prstGeom>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b="1" kern="1200" dirty="0"/>
            </a:p>
          </p:txBody>
        </p:sp>
      </p:grpSp>
      <p:sp>
        <p:nvSpPr>
          <p:cNvPr id="19" name="Rectangle 18"/>
          <p:cNvSpPr/>
          <p:nvPr/>
        </p:nvSpPr>
        <p:spPr>
          <a:xfrm>
            <a:off x="5041716" y="3541949"/>
            <a:ext cx="3748142" cy="461665"/>
          </a:xfrm>
          <a:prstGeom prst="rect">
            <a:avLst/>
          </a:prstGeom>
        </p:spPr>
        <p:txBody>
          <a:bodyPr wrap="none">
            <a:spAutoFit/>
          </a:bodyPr>
          <a:lstStyle/>
          <a:p>
            <a:pPr marL="342900" lvl="0" indent="-342900" rtl="1">
              <a:buFont typeface="Wingdings" pitchFamily="2" charset="2"/>
              <a:buChar char="ü"/>
            </a:pPr>
            <a:r>
              <a:rPr lang="ar-SA" sz="2400" b="1" dirty="0"/>
              <a:t>التقرير الدوري التراكمي للمركز</a:t>
            </a:r>
            <a:r>
              <a:rPr lang="en-US" sz="2400" b="1" dirty="0"/>
              <a:t>.</a:t>
            </a:r>
            <a:endParaRPr lang="en-US" sz="2400" dirty="0"/>
          </a:p>
        </p:txBody>
      </p:sp>
      <p:sp>
        <p:nvSpPr>
          <p:cNvPr id="20" name="Rectangle 19"/>
          <p:cNvSpPr/>
          <p:nvPr/>
        </p:nvSpPr>
        <p:spPr>
          <a:xfrm>
            <a:off x="191491" y="4467126"/>
            <a:ext cx="8754183" cy="400110"/>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dirty="0">
                <a:solidFill>
                  <a:srgbClr val="FF0000"/>
                </a:solidFill>
              </a:rPr>
              <a:t>http://www.usc.edu.eg/QACID/Pages/</a:t>
            </a:r>
            <a:r>
              <a:rPr lang="ar-SA" dirty="0">
                <a:solidFill>
                  <a:srgbClr val="FF0000"/>
                </a:solidFill>
              </a:rPr>
              <a:t>التقرير-الدورى-للمركز</a:t>
            </a:r>
            <a:r>
              <a:rPr lang="en-US" dirty="0">
                <a:solidFill>
                  <a:srgbClr val="FF0000"/>
                </a:solidFill>
              </a:rPr>
              <a:t>.</a:t>
            </a:r>
            <a:r>
              <a:rPr lang="en-US" dirty="0" err="1">
                <a:solidFill>
                  <a:srgbClr val="FF0000"/>
                </a:solidFill>
              </a:rPr>
              <a:t>aspx</a:t>
            </a:r>
            <a:endParaRPr lang="en-US" dirty="0">
              <a:solidFill>
                <a:srgbClr val="FF0000"/>
              </a:solidFill>
            </a:endParaRPr>
          </a:p>
        </p:txBody>
      </p:sp>
      <p:sp>
        <p:nvSpPr>
          <p:cNvPr id="13" name="Rounded Rectangle 12"/>
          <p:cNvSpPr/>
          <p:nvPr/>
        </p:nvSpPr>
        <p:spPr>
          <a:xfrm>
            <a:off x="191492" y="5185256"/>
            <a:ext cx="8765559" cy="876188"/>
          </a:xfrm>
          <a:prstGeom prst="roundRect">
            <a:avLst/>
          </a:prstGeom>
          <a:gradFill flip="none" rotWithShape="1">
            <a:gsLst>
              <a:gs pos="25000">
                <a:srgbClr val="FFDFAC"/>
              </a:gs>
              <a:gs pos="0">
                <a:schemeClr val="bg2">
                  <a:lumMod val="40000"/>
                  <a:lumOff val="60000"/>
                </a:schemeClr>
              </a:gs>
              <a:gs pos="56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a:lstStyle/>
          <a:p>
            <a:pPr marL="342900" indent="-342900" algn="r" rtl="1">
              <a:buFont typeface="Wingdings" panose="05000000000000000000" pitchFamily="2" charset="2"/>
              <a:buChar char="ü"/>
            </a:pPr>
            <a:r>
              <a:rPr lang="ar-EG" b="1" dirty="0" smtClean="0"/>
              <a:t>دليل التقويم الذاتى والمراجعة الداخلية وفقا لمعايير التقويم والإعتماد بالهيئة القومية لضمان جودة التعليم </a:t>
            </a:r>
            <a:r>
              <a:rPr lang="ar-EG" sz="2400" b="1" dirty="0" smtClean="0"/>
              <a:t>والإعتماد</a:t>
            </a:r>
            <a:endParaRPr lang="ar-EG" sz="2400" b="1" dirty="0"/>
          </a:p>
        </p:txBody>
      </p:sp>
    </p:spTree>
    <p:extLst>
      <p:ext uri="{BB962C8B-B14F-4D97-AF65-F5344CB8AC3E}">
        <p14:creationId xmlns:p14="http://schemas.microsoft.com/office/powerpoint/2010/main" val="32657536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11150" y="189575"/>
            <a:ext cx="8520113" cy="647700"/>
          </a:xfrm>
        </p:spPr>
        <p:txBody>
          <a:bodyPr/>
          <a:lstStyle/>
          <a:p>
            <a:pPr algn="ctr"/>
            <a:r>
              <a:rPr lang="ar-SA" sz="4800" dirty="0" smtClean="0"/>
              <a:t>الممارس</a:t>
            </a:r>
            <a:r>
              <a:rPr lang="ar-EG" sz="4800" dirty="0" smtClean="0"/>
              <a:t>ة:</a:t>
            </a:r>
            <a:r>
              <a:rPr lang="ar-SA" sz="4800" dirty="0" smtClean="0"/>
              <a:t> </a:t>
            </a:r>
            <a:r>
              <a:rPr lang="ar-EG" sz="4800" dirty="0" smtClean="0"/>
              <a:t>(النشر والإعلام والتوثيق)</a:t>
            </a:r>
            <a:endParaRPr lang="en-US" sz="4800" dirty="0"/>
          </a:p>
        </p:txBody>
      </p:sp>
      <p:grpSp>
        <p:nvGrpSpPr>
          <p:cNvPr id="11" name="Group 10"/>
          <p:cNvGrpSpPr/>
          <p:nvPr/>
        </p:nvGrpSpPr>
        <p:grpSpPr>
          <a:xfrm>
            <a:off x="191492" y="1094144"/>
            <a:ext cx="8765559" cy="916687"/>
            <a:chOff x="0" y="2292821"/>
            <a:chExt cx="8765559" cy="3339465"/>
          </a:xfrm>
          <a:scene3d>
            <a:camera prst="orthographicFront">
              <a:rot lat="0" lon="0" rev="0"/>
            </a:camera>
            <a:lightRig rig="balanced" dir="t">
              <a:rot lat="0" lon="0" rev="8700000"/>
            </a:lightRig>
          </a:scene3d>
        </p:grpSpPr>
        <p:sp>
          <p:nvSpPr>
            <p:cNvPr id="12" name="Rounded Rectangle 11"/>
            <p:cNvSpPr/>
            <p:nvPr/>
          </p:nvSpPr>
          <p:spPr>
            <a:xfrm>
              <a:off x="0" y="2292821"/>
              <a:ext cx="8765559" cy="3191930"/>
            </a:xfrm>
            <a:prstGeom prst="roundRect">
              <a:avLst/>
            </a:prstGeom>
            <a:gradFill flip="none" rotWithShape="1">
              <a:gsLst>
                <a:gs pos="25000">
                  <a:srgbClr val="FFDFAC"/>
                </a:gs>
                <a:gs pos="0">
                  <a:schemeClr val="bg2">
                    <a:lumMod val="40000"/>
                    <a:lumOff val="60000"/>
                  </a:schemeClr>
                </a:gs>
                <a:gs pos="56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13" name="Rounded Rectangle 4"/>
            <p:cNvSpPr/>
            <p:nvPr/>
          </p:nvSpPr>
          <p:spPr>
            <a:xfrm>
              <a:off x="155817" y="2448637"/>
              <a:ext cx="8453925" cy="3183649"/>
            </a:xfrm>
            <a:prstGeom prst="rect">
              <a:avLst/>
            </a:prstGeom>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b="1" kern="1200" dirty="0"/>
            </a:p>
          </p:txBody>
        </p:sp>
      </p:grpSp>
      <p:sp>
        <p:nvSpPr>
          <p:cNvPr id="14" name="Rectangle 13"/>
          <p:cNvSpPr/>
          <p:nvPr/>
        </p:nvSpPr>
        <p:spPr>
          <a:xfrm>
            <a:off x="5744854" y="1301405"/>
            <a:ext cx="3097323" cy="461665"/>
          </a:xfrm>
          <a:prstGeom prst="rect">
            <a:avLst/>
          </a:prstGeom>
        </p:spPr>
        <p:txBody>
          <a:bodyPr wrap="none">
            <a:spAutoFit/>
          </a:bodyPr>
          <a:lstStyle/>
          <a:p>
            <a:pPr marL="342900" lvl="0" indent="-342900" rtl="1">
              <a:buFont typeface="Wingdings" pitchFamily="2" charset="2"/>
              <a:buChar char="ü"/>
            </a:pPr>
            <a:r>
              <a:rPr lang="ar-SA" sz="2400" b="1" dirty="0"/>
              <a:t>الموقع الإلكتروني للمركز.</a:t>
            </a:r>
            <a:endParaRPr lang="en-US" sz="2400" dirty="0"/>
          </a:p>
        </p:txBody>
      </p:sp>
      <p:sp>
        <p:nvSpPr>
          <p:cNvPr id="15" name="Rectangle 14"/>
          <p:cNvSpPr/>
          <p:nvPr/>
        </p:nvSpPr>
        <p:spPr>
          <a:xfrm>
            <a:off x="347309" y="2051465"/>
            <a:ext cx="8494868" cy="400110"/>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dirty="0" smtClean="0">
                <a:hlinkClick r:id="rId2"/>
              </a:rPr>
              <a:t>http://www.usc.edu.eg/QACID/Pages/default.aspx</a:t>
            </a:r>
            <a:r>
              <a:rPr lang="ar-EG" dirty="0" smtClean="0">
                <a:hlinkClick r:id="rId2"/>
              </a:rPr>
              <a:t> </a:t>
            </a:r>
            <a:endParaRPr lang="en-US" dirty="0"/>
          </a:p>
        </p:txBody>
      </p:sp>
      <p:pic>
        <p:nvPicPr>
          <p:cNvPr id="18" name="Content Placeholder 1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1851" y="2512675"/>
            <a:ext cx="7671722" cy="4313238"/>
          </a:xfrm>
        </p:spPr>
      </p:pic>
    </p:spTree>
    <p:extLst>
      <p:ext uri="{BB962C8B-B14F-4D97-AF65-F5344CB8AC3E}">
        <p14:creationId xmlns:p14="http://schemas.microsoft.com/office/powerpoint/2010/main" val="27321023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11150" y="189575"/>
            <a:ext cx="8520113" cy="647700"/>
          </a:xfrm>
        </p:spPr>
        <p:txBody>
          <a:bodyPr/>
          <a:lstStyle/>
          <a:p>
            <a:pPr algn="ctr"/>
            <a:r>
              <a:rPr lang="ar-SA" sz="4800" dirty="0" smtClean="0"/>
              <a:t>الممارس</a:t>
            </a:r>
            <a:r>
              <a:rPr lang="ar-EG" sz="4800" dirty="0" smtClean="0"/>
              <a:t>ة:</a:t>
            </a:r>
            <a:r>
              <a:rPr lang="ar-SA" sz="4800" dirty="0" smtClean="0"/>
              <a:t> </a:t>
            </a:r>
            <a:r>
              <a:rPr lang="ar-EG" sz="4800" dirty="0" smtClean="0"/>
              <a:t>تقديم الدعم والإرشاد</a:t>
            </a:r>
            <a:endParaRPr lang="en-US" sz="4800" dirty="0"/>
          </a:p>
        </p:txBody>
      </p:sp>
      <p:grpSp>
        <p:nvGrpSpPr>
          <p:cNvPr id="5" name="Group 4"/>
          <p:cNvGrpSpPr/>
          <p:nvPr/>
        </p:nvGrpSpPr>
        <p:grpSpPr>
          <a:xfrm>
            <a:off x="191492" y="1094144"/>
            <a:ext cx="8765559" cy="916687"/>
            <a:chOff x="0" y="2292821"/>
            <a:chExt cx="8765559" cy="3339465"/>
          </a:xfrm>
          <a:scene3d>
            <a:camera prst="orthographicFront">
              <a:rot lat="0" lon="0" rev="0"/>
            </a:camera>
            <a:lightRig rig="balanced" dir="t">
              <a:rot lat="0" lon="0" rev="8700000"/>
            </a:lightRig>
          </a:scene3d>
        </p:grpSpPr>
        <p:sp>
          <p:nvSpPr>
            <p:cNvPr id="6" name="Rounded Rectangle 5"/>
            <p:cNvSpPr/>
            <p:nvPr/>
          </p:nvSpPr>
          <p:spPr>
            <a:xfrm>
              <a:off x="0" y="2292821"/>
              <a:ext cx="8765559" cy="3191930"/>
            </a:xfrm>
            <a:prstGeom prst="roundRect">
              <a:avLst/>
            </a:prstGeom>
            <a:gradFill flip="none" rotWithShape="1">
              <a:gsLst>
                <a:gs pos="25000">
                  <a:srgbClr val="FFDFAC"/>
                </a:gs>
                <a:gs pos="0">
                  <a:schemeClr val="bg2">
                    <a:lumMod val="40000"/>
                    <a:lumOff val="60000"/>
                  </a:schemeClr>
                </a:gs>
                <a:gs pos="56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7" name="Rounded Rectangle 4"/>
            <p:cNvSpPr/>
            <p:nvPr/>
          </p:nvSpPr>
          <p:spPr>
            <a:xfrm>
              <a:off x="155817" y="2448637"/>
              <a:ext cx="8453925" cy="3183649"/>
            </a:xfrm>
            <a:prstGeom prst="rect">
              <a:avLst/>
            </a:prstGeom>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b="1" kern="1200" dirty="0"/>
            </a:p>
          </p:txBody>
        </p:sp>
      </p:grpSp>
      <p:sp>
        <p:nvSpPr>
          <p:cNvPr id="8" name="Rectangle 7"/>
          <p:cNvSpPr/>
          <p:nvPr/>
        </p:nvSpPr>
        <p:spPr>
          <a:xfrm>
            <a:off x="6535870" y="1301405"/>
            <a:ext cx="2265364" cy="461665"/>
          </a:xfrm>
          <a:prstGeom prst="rect">
            <a:avLst/>
          </a:prstGeom>
        </p:spPr>
        <p:txBody>
          <a:bodyPr wrap="none">
            <a:spAutoFit/>
          </a:bodyPr>
          <a:lstStyle/>
          <a:p>
            <a:pPr marL="342900" lvl="0" indent="-342900" rtl="1">
              <a:buFont typeface="Wingdings" pitchFamily="2" charset="2"/>
              <a:buChar char="ü"/>
            </a:pPr>
            <a:r>
              <a:rPr lang="ar-EG" sz="2400" b="1" dirty="0" smtClean="0"/>
              <a:t>عمل </a:t>
            </a:r>
            <a:r>
              <a:rPr lang="ar-SA" sz="2400" b="1" dirty="0" smtClean="0"/>
              <a:t>دليل </a:t>
            </a:r>
            <a:r>
              <a:rPr lang="ar-SA" sz="2400" b="1" dirty="0"/>
              <a:t>المركز</a:t>
            </a:r>
            <a:r>
              <a:rPr lang="en-US" sz="2400" b="1" dirty="0"/>
              <a:t>.</a:t>
            </a:r>
            <a:endParaRPr lang="en-US" sz="2400" dirty="0"/>
          </a:p>
        </p:txBody>
      </p:sp>
      <p:grpSp>
        <p:nvGrpSpPr>
          <p:cNvPr id="12" name="Group 11"/>
          <p:cNvGrpSpPr/>
          <p:nvPr/>
        </p:nvGrpSpPr>
        <p:grpSpPr>
          <a:xfrm>
            <a:off x="2885847" y="2079516"/>
            <a:ext cx="3242310" cy="4206240"/>
            <a:chOff x="2885847" y="1970332"/>
            <a:chExt cx="3242310" cy="420624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5847" y="1970332"/>
              <a:ext cx="3242310" cy="4206240"/>
            </a:xfrm>
            <a:prstGeom prst="rect">
              <a:avLst/>
            </a:prstGeom>
          </p:spPr>
        </p:pic>
        <p:sp>
          <p:nvSpPr>
            <p:cNvPr id="11" name="TextBox 10"/>
            <p:cNvSpPr txBox="1"/>
            <p:nvPr/>
          </p:nvSpPr>
          <p:spPr>
            <a:xfrm>
              <a:off x="3995210" y="2024479"/>
              <a:ext cx="996287" cy="415498"/>
            </a:xfrm>
            <a:prstGeom prst="rect">
              <a:avLst/>
            </a:prstGeom>
            <a:solidFill>
              <a:schemeClr val="tx2">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ar-EG" sz="700" dirty="0" smtClean="0"/>
                <a:t>جمهورية مصر العربية </a:t>
              </a:r>
            </a:p>
            <a:p>
              <a:pPr algn="ctr"/>
              <a:r>
                <a:rPr lang="ar-EG" sz="700" dirty="0" smtClean="0"/>
                <a:t>وزارة التعليم العالى</a:t>
              </a:r>
            </a:p>
            <a:p>
              <a:pPr algn="ctr"/>
              <a:r>
                <a:rPr lang="ar-EG" sz="700" dirty="0" smtClean="0"/>
                <a:t>جامعة مدينة السادات</a:t>
              </a:r>
              <a:endParaRPr lang="en-US" sz="700" dirty="0"/>
            </a:p>
          </p:txBody>
        </p:sp>
      </p:grpSp>
    </p:spTree>
    <p:extLst>
      <p:ext uri="{BB962C8B-B14F-4D97-AF65-F5344CB8AC3E}">
        <p14:creationId xmlns:p14="http://schemas.microsoft.com/office/powerpoint/2010/main" val="10922590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25" y="0"/>
            <a:ext cx="9177338"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3"/>
          <p:cNvSpPr txBox="1">
            <a:spLocks noChangeArrowheads="1"/>
          </p:cNvSpPr>
          <p:nvPr/>
        </p:nvSpPr>
        <p:spPr bwMode="auto">
          <a:xfrm>
            <a:off x="4394579" y="436563"/>
            <a:ext cx="436683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r>
              <a:rPr lang="ar-EG" sz="2800" b="1" dirty="0" smtClean="0">
                <a:cs typeface="AdvertisingBold" pitchFamily="2" charset="-78"/>
              </a:rPr>
              <a:t>مع الشكر والتقدير</a:t>
            </a:r>
          </a:p>
          <a:p>
            <a:pPr algn="ctr" eaLnBrk="1" hangingPunct="1"/>
            <a:r>
              <a:rPr lang="ar-EG" sz="2800" b="1" dirty="0" smtClean="0">
                <a:cs typeface="AdvertisingBold" pitchFamily="2" charset="-78"/>
              </a:rPr>
              <a:t>فريق مركز ضمان الجودة والتطوير المستمر-جامعة مدينة السادات</a:t>
            </a:r>
            <a:r>
              <a:rPr lang="ar-EG" sz="2800" b="1" dirty="0" smtClean="0">
                <a:cs typeface="AdvertisingBold" pitchFamily="2" charset="-78"/>
              </a:rPr>
              <a:t> </a:t>
            </a:r>
            <a:endParaRPr lang="en-US" sz="2800" b="1" dirty="0">
              <a:cs typeface="AdvertisingBold" pitchFamily="2" charset="-78"/>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
          <p:cNvSpPr>
            <a:spLocks noGrp="1" noChangeArrowheads="1"/>
          </p:cNvSpPr>
          <p:nvPr>
            <p:ph type="title"/>
          </p:nvPr>
        </p:nvSpPr>
        <p:spPr>
          <a:xfrm>
            <a:off x="0" y="246063"/>
            <a:ext cx="8831263" cy="727075"/>
          </a:xfrm>
        </p:spPr>
        <p:txBody>
          <a:bodyPr/>
          <a:lstStyle/>
          <a:p>
            <a:pPr algn="ctr" eaLnBrk="1" hangingPunct="1"/>
            <a:r>
              <a:rPr lang="ar-EG" sz="4800" noProof="1" smtClean="0"/>
              <a:t>جامعة مدينة السادات </a:t>
            </a:r>
            <a:endParaRPr lang="de-DE" sz="4800" smtClean="0"/>
          </a:p>
        </p:txBody>
      </p:sp>
      <p:pic>
        <p:nvPicPr>
          <p:cNvPr id="512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14325" y="4449763"/>
            <a:ext cx="8597900" cy="1200150"/>
          </a:xfrm>
          <a:prstGeom prst="rect">
            <a:avLst/>
          </a:prstGeom>
          <a:noFill/>
        </p:spPr>
        <p:txBody>
          <a:bodyPr>
            <a:spAutoFit/>
          </a:bodyPr>
          <a:lstStyle/>
          <a:p>
            <a:pPr algn="ctr">
              <a:defRPr/>
            </a:pPr>
            <a:r>
              <a:rPr lang="ar-EG" sz="3600" b="1" dirty="0">
                <a:latin typeface="+mj-lt"/>
                <a:ea typeface="+mj-ea"/>
                <a:cs typeface="+mj-cs"/>
              </a:rPr>
              <a:t>أنشئت بموجب القرار الجمهوري من رئيس </a:t>
            </a:r>
            <a:r>
              <a:rPr lang="ar-EG" sz="3600" b="1" dirty="0" smtClean="0">
                <a:latin typeface="+mj-lt"/>
                <a:ea typeface="+mj-ea"/>
                <a:cs typeface="+mj-cs"/>
              </a:rPr>
              <a:t>الجمهورية</a:t>
            </a:r>
            <a:r>
              <a:rPr lang="ar-EG" sz="3600" b="1" dirty="0">
                <a:latin typeface="+mj-lt"/>
                <a:ea typeface="+mj-ea"/>
                <a:cs typeface="+mj-cs"/>
              </a:rPr>
              <a:t>  بتاريخ 25 مارس </a:t>
            </a:r>
            <a:r>
              <a:rPr lang="ar-EG" sz="3600" b="1" dirty="0" smtClean="0">
                <a:latin typeface="+mj-lt"/>
                <a:ea typeface="+mj-ea"/>
                <a:cs typeface="+mj-cs"/>
              </a:rPr>
              <a:t>2013</a:t>
            </a:r>
            <a:endParaRPr lang="ar-EG" sz="3600" b="1" dirty="0">
              <a:latin typeface="+mj-lt"/>
              <a:ea typeface="+mj-ea"/>
              <a:cs typeface="+mj-cs"/>
            </a:endParaRPr>
          </a:p>
        </p:txBody>
      </p:sp>
      <p:sp>
        <p:nvSpPr>
          <p:cNvPr id="3" name="TextBox 2"/>
          <p:cNvSpPr txBox="1"/>
          <p:nvPr/>
        </p:nvSpPr>
        <p:spPr>
          <a:xfrm>
            <a:off x="1528550" y="5870576"/>
            <a:ext cx="6701050" cy="954107"/>
          </a:xfrm>
          <a:prstGeom prst="rect">
            <a:avLst/>
          </a:prstGeom>
          <a:noFill/>
        </p:spPr>
        <p:txBody>
          <a:bodyPr wrap="square" rtlCol="1">
            <a:spAutoFit/>
          </a:bodyPr>
          <a:lstStyle/>
          <a:p>
            <a:pPr algn="ctr"/>
            <a:r>
              <a:rPr lang="ar-EG" sz="2800" b="1" dirty="0" smtClean="0"/>
              <a:t>تعيين ا.د. صلاح سيد البلال</a:t>
            </a:r>
          </a:p>
          <a:p>
            <a:pPr algn="ctr"/>
            <a:r>
              <a:rPr lang="ar-EG" sz="2800" b="1" dirty="0" smtClean="0"/>
              <a:t> أول رئيس للجامعة فى 1-7-2013م</a:t>
            </a:r>
            <a:endParaRPr lang="ar-EG" sz="2800" b="1"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p:cNvSpPr>
            <a:spLocks noChangeAspect="1"/>
          </p:cNvSpPr>
          <p:nvPr/>
        </p:nvSpPr>
        <p:spPr bwMode="auto">
          <a:xfrm>
            <a:off x="2595530" y="949951"/>
            <a:ext cx="2082915" cy="2103120"/>
          </a:xfrm>
          <a:prstGeom prst="ellipse">
            <a:avLst/>
          </a:prstGeom>
          <a:solidFill>
            <a:schemeClr val="bg2">
              <a:lumMod val="40000"/>
              <a:lumOff val="60000"/>
              <a:alpha val="50000"/>
            </a:schemeClr>
          </a:solidFill>
          <a:ln w="9525" cap="flat" cmpd="sng" algn="ctr">
            <a:noFill/>
            <a:prstDash val="solid"/>
            <a:round/>
            <a:headEnd type="none" w="med" len="med"/>
            <a:tailEnd type="none" w="med" len="med"/>
          </a:ln>
          <a:effectLst/>
          <a:scene3d>
            <a:camera prst="orthographicFront">
              <a:rot lat="0" lon="0" rev="0"/>
            </a:camera>
            <a:lightRig rig="glow" dir="t">
              <a:rot lat="0" lon="0" rev="14100000"/>
            </a:lightRig>
          </a:scene3d>
          <a:sp3d prstMaterial="softEdge">
            <a:bevelT w="127000" prst="artDeco"/>
          </a:sp3d>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31" name="Oval 30"/>
          <p:cNvSpPr>
            <a:spLocks noChangeAspect="1"/>
          </p:cNvSpPr>
          <p:nvPr/>
        </p:nvSpPr>
        <p:spPr bwMode="auto">
          <a:xfrm>
            <a:off x="4483222" y="919623"/>
            <a:ext cx="2082915" cy="2103120"/>
          </a:xfrm>
          <a:prstGeom prst="ellipse">
            <a:avLst/>
          </a:prstGeom>
          <a:solidFill>
            <a:schemeClr val="bg2">
              <a:lumMod val="40000"/>
              <a:lumOff val="60000"/>
              <a:alpha val="50000"/>
            </a:schemeClr>
          </a:solidFill>
          <a:ln w="9525" cap="flat" cmpd="sng" algn="ctr">
            <a:noFill/>
            <a:prstDash val="solid"/>
            <a:round/>
            <a:headEnd type="none" w="med" len="med"/>
            <a:tailEnd type="none" w="med" len="med"/>
          </a:ln>
          <a:effectLst/>
          <a:scene3d>
            <a:camera prst="orthographicFront">
              <a:rot lat="0" lon="0" rev="0"/>
            </a:camera>
            <a:lightRig rig="glow" dir="t">
              <a:rot lat="0" lon="0" rev="14100000"/>
            </a:lightRig>
          </a:scene3d>
          <a:sp3d prstMaterial="softEdge">
            <a:bevelT w="127000" prst="artDeco"/>
          </a:sp3d>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30" name="Oval 29"/>
          <p:cNvSpPr>
            <a:spLocks noChangeAspect="1"/>
          </p:cNvSpPr>
          <p:nvPr/>
        </p:nvSpPr>
        <p:spPr bwMode="auto">
          <a:xfrm>
            <a:off x="1164610" y="1578178"/>
            <a:ext cx="2082915" cy="2103120"/>
          </a:xfrm>
          <a:prstGeom prst="ellipse">
            <a:avLst/>
          </a:prstGeom>
          <a:solidFill>
            <a:schemeClr val="bg2">
              <a:lumMod val="40000"/>
              <a:lumOff val="60000"/>
              <a:alpha val="50000"/>
            </a:schemeClr>
          </a:solidFill>
          <a:ln w="9525" cap="flat" cmpd="sng" algn="ctr">
            <a:noFill/>
            <a:prstDash val="solid"/>
            <a:round/>
            <a:headEnd type="none" w="med" len="med"/>
            <a:tailEnd type="none" w="med" len="med"/>
          </a:ln>
          <a:effectLst/>
          <a:scene3d>
            <a:camera prst="orthographicFront">
              <a:rot lat="0" lon="0" rev="0"/>
            </a:camera>
            <a:lightRig rig="glow" dir="t">
              <a:rot lat="0" lon="0" rev="14100000"/>
            </a:lightRig>
          </a:scene3d>
          <a:sp3d prstMaterial="softEdge">
            <a:bevelT w="127000" prst="artDeco"/>
          </a:sp3d>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29" name="Oval 28"/>
          <p:cNvSpPr>
            <a:spLocks noChangeAspect="1"/>
          </p:cNvSpPr>
          <p:nvPr/>
        </p:nvSpPr>
        <p:spPr bwMode="auto">
          <a:xfrm>
            <a:off x="1119136" y="3372270"/>
            <a:ext cx="2082915" cy="2103120"/>
          </a:xfrm>
          <a:prstGeom prst="ellipse">
            <a:avLst/>
          </a:prstGeom>
          <a:solidFill>
            <a:schemeClr val="bg2">
              <a:lumMod val="40000"/>
              <a:lumOff val="60000"/>
              <a:alpha val="50000"/>
            </a:schemeClr>
          </a:solidFill>
          <a:ln w="9525" cap="flat" cmpd="sng" algn="ctr">
            <a:noFill/>
            <a:prstDash val="solid"/>
            <a:round/>
            <a:headEnd type="none" w="med" len="med"/>
            <a:tailEnd type="none" w="med" len="med"/>
          </a:ln>
          <a:effectLst/>
          <a:scene3d>
            <a:camera prst="orthographicFront">
              <a:rot lat="0" lon="0" rev="0"/>
            </a:camera>
            <a:lightRig rig="glow" dir="t">
              <a:rot lat="0" lon="0" rev="14100000"/>
            </a:lightRig>
          </a:scene3d>
          <a:sp3d prstMaterial="softEdge">
            <a:bevelT w="127000" prst="artDeco"/>
          </a:sp3d>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28" name="Oval 27"/>
          <p:cNvSpPr>
            <a:spLocks noChangeAspect="1"/>
          </p:cNvSpPr>
          <p:nvPr/>
        </p:nvSpPr>
        <p:spPr bwMode="auto">
          <a:xfrm>
            <a:off x="2569614" y="4721608"/>
            <a:ext cx="2082915" cy="2103120"/>
          </a:xfrm>
          <a:prstGeom prst="ellipse">
            <a:avLst/>
          </a:prstGeom>
          <a:solidFill>
            <a:schemeClr val="bg2">
              <a:lumMod val="40000"/>
              <a:lumOff val="60000"/>
              <a:alpha val="50000"/>
            </a:schemeClr>
          </a:solidFill>
          <a:ln w="9525" cap="flat" cmpd="sng" algn="ctr">
            <a:noFill/>
            <a:prstDash val="solid"/>
            <a:round/>
            <a:headEnd type="none" w="med" len="med"/>
            <a:tailEnd type="none" w="med" len="med"/>
          </a:ln>
          <a:effectLst/>
          <a:scene3d>
            <a:camera prst="orthographicFront">
              <a:rot lat="0" lon="0" rev="0"/>
            </a:camera>
            <a:lightRig rig="glow" dir="t">
              <a:rot lat="0" lon="0" rev="14100000"/>
            </a:lightRig>
          </a:scene3d>
          <a:sp3d prstMaterial="softEdge">
            <a:bevelT w="127000" prst="artDeco"/>
          </a:sp3d>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27" name="Oval 26"/>
          <p:cNvSpPr>
            <a:spLocks noChangeAspect="1"/>
          </p:cNvSpPr>
          <p:nvPr/>
        </p:nvSpPr>
        <p:spPr bwMode="auto">
          <a:xfrm>
            <a:off x="4558639" y="4721608"/>
            <a:ext cx="2082915" cy="2103120"/>
          </a:xfrm>
          <a:prstGeom prst="ellipse">
            <a:avLst/>
          </a:prstGeom>
          <a:solidFill>
            <a:schemeClr val="bg2">
              <a:lumMod val="40000"/>
              <a:lumOff val="60000"/>
              <a:alpha val="50000"/>
            </a:schemeClr>
          </a:solidFill>
          <a:ln w="9525" cap="flat" cmpd="sng" algn="ctr">
            <a:noFill/>
            <a:prstDash val="solid"/>
            <a:round/>
            <a:headEnd type="none" w="med" len="med"/>
            <a:tailEnd type="none" w="med" len="med"/>
          </a:ln>
          <a:effectLst/>
          <a:scene3d>
            <a:camera prst="orthographicFront">
              <a:rot lat="0" lon="0" rev="0"/>
            </a:camera>
            <a:lightRig rig="glow" dir="t">
              <a:rot lat="0" lon="0" rev="14100000"/>
            </a:lightRig>
          </a:scene3d>
          <a:sp3d prstMaterial="softEdge">
            <a:bevelT w="127000" prst="artDeco"/>
          </a:sp3d>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26" name="Oval 25"/>
          <p:cNvSpPr>
            <a:spLocks noChangeAspect="1"/>
          </p:cNvSpPr>
          <p:nvPr/>
        </p:nvSpPr>
        <p:spPr bwMode="auto">
          <a:xfrm>
            <a:off x="6050481" y="3469642"/>
            <a:ext cx="2082915" cy="2103120"/>
          </a:xfrm>
          <a:prstGeom prst="ellipse">
            <a:avLst/>
          </a:prstGeom>
          <a:solidFill>
            <a:schemeClr val="bg2">
              <a:lumMod val="40000"/>
              <a:lumOff val="60000"/>
              <a:alpha val="50000"/>
            </a:schemeClr>
          </a:solidFill>
          <a:ln w="9525" cap="flat" cmpd="sng" algn="ctr">
            <a:noFill/>
            <a:prstDash val="solid"/>
            <a:round/>
            <a:headEnd type="none" w="med" len="med"/>
            <a:tailEnd type="none" w="med" len="med"/>
          </a:ln>
          <a:effectLst/>
          <a:scene3d>
            <a:camera prst="orthographicFront">
              <a:rot lat="0" lon="0" rev="0"/>
            </a:camera>
            <a:lightRig rig="glow" dir="t">
              <a:rot lat="0" lon="0" rev="14100000"/>
            </a:lightRig>
          </a:scene3d>
          <a:sp3d prstMaterial="softEdge">
            <a:bevelT w="127000" prst="artDeco"/>
          </a:sp3d>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2" name="Oval 1"/>
          <p:cNvSpPr>
            <a:spLocks noChangeAspect="1"/>
          </p:cNvSpPr>
          <p:nvPr/>
        </p:nvSpPr>
        <p:spPr bwMode="auto">
          <a:xfrm>
            <a:off x="5952673" y="1631299"/>
            <a:ext cx="2082915" cy="2103120"/>
          </a:xfrm>
          <a:prstGeom prst="ellipse">
            <a:avLst/>
          </a:prstGeom>
          <a:solidFill>
            <a:schemeClr val="bg2">
              <a:lumMod val="40000"/>
              <a:lumOff val="60000"/>
              <a:alpha val="50000"/>
            </a:schemeClr>
          </a:solidFill>
          <a:ln w="9525" cap="flat" cmpd="sng" algn="ctr">
            <a:noFill/>
            <a:prstDash val="solid"/>
            <a:round/>
            <a:headEnd type="none" w="med" len="med"/>
            <a:tailEnd type="none" w="med" len="med"/>
          </a:ln>
          <a:effectLst/>
          <a:scene3d>
            <a:camera prst="orthographicFront">
              <a:rot lat="0" lon="0" rev="0"/>
            </a:camera>
            <a:lightRig rig="glow" dir="t">
              <a:rot lat="0" lon="0" rev="14100000"/>
            </a:lightRig>
          </a:scene3d>
          <a:sp3d prstMaterial="softEdge">
            <a:bevelT w="127000" prst="artDeco"/>
          </a:sp3d>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6146" name="Title 1"/>
          <p:cNvSpPr>
            <a:spLocks noGrp="1"/>
          </p:cNvSpPr>
          <p:nvPr>
            <p:ph type="title"/>
          </p:nvPr>
        </p:nvSpPr>
        <p:spPr>
          <a:xfrm>
            <a:off x="311150" y="150813"/>
            <a:ext cx="8520113" cy="741362"/>
          </a:xfrm>
        </p:spPr>
        <p:txBody>
          <a:bodyPr/>
          <a:lstStyle/>
          <a:p>
            <a:pPr algn="ctr"/>
            <a:r>
              <a:rPr lang="ar-EG" sz="4800" smtClean="0"/>
              <a:t>كليات ومعاهد الجامعة</a:t>
            </a:r>
            <a:endParaRPr lang="en-US" sz="4800" smtClean="0"/>
          </a:p>
        </p:txBody>
      </p:sp>
      <p:sp>
        <p:nvSpPr>
          <p:cNvPr id="7" name="TextBox 6"/>
          <p:cNvSpPr txBox="1"/>
          <p:nvPr/>
        </p:nvSpPr>
        <p:spPr>
          <a:xfrm>
            <a:off x="6127686" y="2201243"/>
            <a:ext cx="1651000" cy="892175"/>
          </a:xfrm>
          <a:prstGeom prst="rect">
            <a:avLst/>
          </a:prstGeom>
          <a:noFill/>
        </p:spPr>
        <p:txBody>
          <a:bodyPr>
            <a:spAutoFit/>
          </a:bodyPr>
          <a:lstStyle/>
          <a:p>
            <a:pPr algn="ctr">
              <a:defRPr/>
            </a:pPr>
            <a:r>
              <a:rPr lang="ar-EG" sz="2600" b="1" dirty="0">
                <a:latin typeface="+mj-lt"/>
                <a:ea typeface="+mj-ea"/>
                <a:cs typeface="+mj-cs"/>
              </a:rPr>
              <a:t>كلية التربية الرياضية </a:t>
            </a:r>
            <a:endParaRPr lang="en-US" sz="2600" b="1" dirty="0">
              <a:latin typeface="+mj-lt"/>
              <a:ea typeface="+mj-ea"/>
              <a:cs typeface="+mj-cs"/>
            </a:endParaRPr>
          </a:p>
        </p:txBody>
      </p:sp>
      <p:sp>
        <p:nvSpPr>
          <p:cNvPr id="16" name="TextBox 15"/>
          <p:cNvSpPr txBox="1"/>
          <p:nvPr/>
        </p:nvSpPr>
        <p:spPr>
          <a:xfrm>
            <a:off x="6277814" y="4197760"/>
            <a:ext cx="1651000" cy="492125"/>
          </a:xfrm>
          <a:prstGeom prst="rect">
            <a:avLst/>
          </a:prstGeom>
          <a:noFill/>
        </p:spPr>
        <p:txBody>
          <a:bodyPr>
            <a:spAutoFit/>
          </a:bodyPr>
          <a:lstStyle/>
          <a:p>
            <a:pPr algn="ctr">
              <a:defRPr/>
            </a:pPr>
            <a:r>
              <a:rPr lang="ar-EG" sz="2600" b="1" dirty="0">
                <a:latin typeface="+mj-lt"/>
                <a:ea typeface="+mj-ea"/>
                <a:cs typeface="+mj-cs"/>
              </a:rPr>
              <a:t>كلية التجارة</a:t>
            </a:r>
            <a:endParaRPr lang="en-US" sz="2600" b="1" dirty="0">
              <a:latin typeface="+mj-lt"/>
              <a:ea typeface="+mj-ea"/>
              <a:cs typeface="+mj-cs"/>
            </a:endParaRPr>
          </a:p>
        </p:txBody>
      </p:sp>
      <p:sp>
        <p:nvSpPr>
          <p:cNvPr id="20" name="TextBox 19"/>
          <p:cNvSpPr txBox="1"/>
          <p:nvPr/>
        </p:nvSpPr>
        <p:spPr>
          <a:xfrm>
            <a:off x="4642431" y="1435574"/>
            <a:ext cx="1651000" cy="892175"/>
          </a:xfrm>
          <a:prstGeom prst="rect">
            <a:avLst/>
          </a:prstGeom>
          <a:noFill/>
        </p:spPr>
        <p:txBody>
          <a:bodyPr>
            <a:spAutoFit/>
          </a:bodyPr>
          <a:lstStyle/>
          <a:p>
            <a:pPr algn="ctr">
              <a:defRPr/>
            </a:pPr>
            <a:r>
              <a:rPr lang="ar-EG" sz="2600" b="1" dirty="0">
                <a:latin typeface="+mj-lt"/>
                <a:ea typeface="+mj-ea"/>
                <a:cs typeface="+mj-cs"/>
              </a:rPr>
              <a:t>كلية الطب البيطرى</a:t>
            </a:r>
            <a:endParaRPr lang="en-US" sz="2600" b="1" dirty="0">
              <a:latin typeface="+mj-lt"/>
              <a:ea typeface="+mj-ea"/>
              <a:cs typeface="+mj-cs"/>
            </a:endParaRPr>
          </a:p>
        </p:txBody>
      </p:sp>
      <p:sp>
        <p:nvSpPr>
          <p:cNvPr id="21" name="TextBox 20"/>
          <p:cNvSpPr txBox="1"/>
          <p:nvPr/>
        </p:nvSpPr>
        <p:spPr>
          <a:xfrm>
            <a:off x="2811488" y="1482642"/>
            <a:ext cx="1652587" cy="892175"/>
          </a:xfrm>
          <a:prstGeom prst="rect">
            <a:avLst/>
          </a:prstGeom>
          <a:noFill/>
        </p:spPr>
        <p:txBody>
          <a:bodyPr>
            <a:spAutoFit/>
          </a:bodyPr>
          <a:lstStyle/>
          <a:p>
            <a:pPr algn="ctr">
              <a:defRPr/>
            </a:pPr>
            <a:r>
              <a:rPr lang="ar-EG" sz="2600" b="1" dirty="0">
                <a:latin typeface="+mj-lt"/>
                <a:ea typeface="+mj-ea"/>
                <a:cs typeface="+mj-cs"/>
              </a:rPr>
              <a:t>كلية السياحة والفنادق</a:t>
            </a:r>
            <a:endParaRPr lang="en-US" sz="2600" b="1" dirty="0">
              <a:latin typeface="+mj-lt"/>
              <a:ea typeface="+mj-ea"/>
              <a:cs typeface="+mj-cs"/>
            </a:endParaRPr>
          </a:p>
        </p:txBody>
      </p:sp>
      <p:sp>
        <p:nvSpPr>
          <p:cNvPr id="22" name="TextBox 21"/>
          <p:cNvSpPr txBox="1"/>
          <p:nvPr/>
        </p:nvSpPr>
        <p:spPr>
          <a:xfrm>
            <a:off x="1380567" y="2288186"/>
            <a:ext cx="1651000" cy="492125"/>
          </a:xfrm>
          <a:prstGeom prst="rect">
            <a:avLst/>
          </a:prstGeom>
          <a:noFill/>
        </p:spPr>
        <p:txBody>
          <a:bodyPr>
            <a:spAutoFit/>
          </a:bodyPr>
          <a:lstStyle/>
          <a:p>
            <a:pPr algn="ctr">
              <a:defRPr/>
            </a:pPr>
            <a:r>
              <a:rPr lang="ar-EG" sz="2600" b="1" dirty="0">
                <a:latin typeface="+mj-lt"/>
                <a:ea typeface="+mj-ea"/>
                <a:cs typeface="+mj-cs"/>
              </a:rPr>
              <a:t>كلية التربية</a:t>
            </a:r>
            <a:endParaRPr lang="en-US" sz="2600" b="1" dirty="0">
              <a:latin typeface="+mj-lt"/>
              <a:ea typeface="+mj-ea"/>
              <a:cs typeface="+mj-cs"/>
            </a:endParaRPr>
          </a:p>
        </p:txBody>
      </p:sp>
      <p:sp>
        <p:nvSpPr>
          <p:cNvPr id="23" name="TextBox 22"/>
          <p:cNvSpPr txBox="1"/>
          <p:nvPr/>
        </p:nvSpPr>
        <p:spPr>
          <a:xfrm>
            <a:off x="4773802" y="5440287"/>
            <a:ext cx="1652588" cy="493712"/>
          </a:xfrm>
          <a:prstGeom prst="rect">
            <a:avLst/>
          </a:prstGeom>
          <a:noFill/>
        </p:spPr>
        <p:txBody>
          <a:bodyPr>
            <a:spAutoFit/>
          </a:bodyPr>
          <a:lstStyle/>
          <a:p>
            <a:pPr algn="ctr">
              <a:defRPr/>
            </a:pPr>
            <a:r>
              <a:rPr lang="ar-EG" sz="2600" b="1" dirty="0">
                <a:latin typeface="+mj-lt"/>
                <a:ea typeface="+mj-ea"/>
                <a:cs typeface="+mj-cs"/>
              </a:rPr>
              <a:t>كلية الحقوق</a:t>
            </a:r>
            <a:endParaRPr lang="en-US" sz="2600" b="1" dirty="0">
              <a:latin typeface="+mj-lt"/>
              <a:ea typeface="+mj-ea"/>
              <a:cs typeface="+mj-cs"/>
            </a:endParaRPr>
          </a:p>
        </p:txBody>
      </p:sp>
      <p:sp>
        <p:nvSpPr>
          <p:cNvPr id="24" name="TextBox 23"/>
          <p:cNvSpPr txBox="1"/>
          <p:nvPr/>
        </p:nvSpPr>
        <p:spPr>
          <a:xfrm>
            <a:off x="2827281" y="4927030"/>
            <a:ext cx="1651000" cy="1692275"/>
          </a:xfrm>
          <a:prstGeom prst="rect">
            <a:avLst/>
          </a:prstGeom>
          <a:noFill/>
        </p:spPr>
        <p:txBody>
          <a:bodyPr>
            <a:spAutoFit/>
          </a:bodyPr>
          <a:lstStyle/>
          <a:p>
            <a:pPr algn="ctr">
              <a:defRPr/>
            </a:pPr>
            <a:r>
              <a:rPr lang="ar-EG" sz="2600" b="1" dirty="0">
                <a:latin typeface="+mj-lt"/>
                <a:ea typeface="+mj-ea"/>
                <a:cs typeface="+mj-cs"/>
              </a:rPr>
              <a:t>معهد الهندسة الوراثية والتكنولوجيا الحيوية</a:t>
            </a:r>
            <a:endParaRPr lang="en-US" sz="2600" b="1" dirty="0">
              <a:latin typeface="+mj-lt"/>
              <a:ea typeface="+mj-ea"/>
              <a:cs typeface="+mj-cs"/>
            </a:endParaRPr>
          </a:p>
        </p:txBody>
      </p:sp>
      <p:sp>
        <p:nvSpPr>
          <p:cNvPr id="25" name="TextBox 24"/>
          <p:cNvSpPr txBox="1"/>
          <p:nvPr/>
        </p:nvSpPr>
        <p:spPr>
          <a:xfrm>
            <a:off x="1335093" y="3620281"/>
            <a:ext cx="1651000" cy="1692275"/>
          </a:xfrm>
          <a:prstGeom prst="rect">
            <a:avLst/>
          </a:prstGeom>
          <a:noFill/>
        </p:spPr>
        <p:txBody>
          <a:bodyPr>
            <a:spAutoFit/>
          </a:bodyPr>
          <a:lstStyle/>
          <a:p>
            <a:pPr algn="ctr">
              <a:defRPr/>
            </a:pPr>
            <a:r>
              <a:rPr lang="ar-EG" sz="2600" b="1" dirty="0">
                <a:latin typeface="+mj-lt"/>
                <a:ea typeface="+mj-ea"/>
                <a:cs typeface="+mj-cs"/>
              </a:rPr>
              <a:t>معهد الدراسات والبحوث البيئية</a:t>
            </a:r>
            <a:endParaRPr lang="en-US" sz="2600" b="1" dirty="0">
              <a:latin typeface="+mj-lt"/>
              <a:ea typeface="+mj-ea"/>
              <a:cs typeface="+mj-cs"/>
            </a:endParaRPr>
          </a:p>
        </p:txBody>
      </p:sp>
      <p:pic>
        <p:nvPicPr>
          <p:cNvPr id="8" name="Picture 7"/>
          <p:cNvPicPr>
            <a:picLocks noChangeAspect="1"/>
          </p:cNvPicPr>
          <p:nvPr/>
        </p:nvPicPr>
        <p:blipFill>
          <a:blip r:embed="rId2"/>
          <a:stretch>
            <a:fillRect/>
          </a:stretch>
        </p:blipFill>
        <p:spPr>
          <a:xfrm>
            <a:off x="3194690" y="2274226"/>
            <a:ext cx="2814637" cy="283368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11150" y="134938"/>
            <a:ext cx="8520113" cy="647700"/>
          </a:xfrm>
        </p:spPr>
        <p:txBody>
          <a:bodyPr/>
          <a:lstStyle/>
          <a:p>
            <a:pPr algn="ctr"/>
            <a:r>
              <a:rPr lang="ar-EG" sz="4800" dirty="0" smtClean="0"/>
              <a:t>رؤية ورسالة الجامعة</a:t>
            </a:r>
            <a:endParaRPr lang="en-US" sz="4800" dirty="0" smtClean="0"/>
          </a:p>
        </p:txBody>
      </p:sp>
      <p:graphicFrame>
        <p:nvGraphicFramePr>
          <p:cNvPr id="4" name="Content Placeholder 3"/>
          <p:cNvGraphicFramePr>
            <a:graphicFrameLocks noGrp="1"/>
          </p:cNvGraphicFramePr>
          <p:nvPr>
            <p:ph idx="1"/>
          </p:nvPr>
        </p:nvGraphicFramePr>
        <p:xfrm>
          <a:off x="136479" y="1023582"/>
          <a:ext cx="8871044" cy="52270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11150" y="161925"/>
            <a:ext cx="8520113" cy="647700"/>
          </a:xfrm>
        </p:spPr>
        <p:txBody>
          <a:bodyPr/>
          <a:lstStyle/>
          <a:p>
            <a:pPr algn="ctr"/>
            <a:r>
              <a:rPr lang="ar-EG" sz="4400" smtClean="0"/>
              <a:t>إدارة/مركز ضمان الجودة والتطوير المستمر</a:t>
            </a:r>
            <a:endParaRPr lang="en-US" sz="4400" smtClean="0"/>
          </a:p>
        </p:txBody>
      </p:sp>
      <p:pic>
        <p:nvPicPr>
          <p:cNvPr id="921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73138"/>
            <a:ext cx="9144000" cy="588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12582" r="14914"/>
          <a:stretch>
            <a:fillRect/>
          </a:stretch>
        </p:blipFill>
        <p:spPr>
          <a:xfrm>
            <a:off x="3330575" y="2628900"/>
            <a:ext cx="2360613" cy="2422525"/>
          </a:xfrm>
        </p:spPr>
      </p:pic>
      <p:sp>
        <p:nvSpPr>
          <p:cNvPr id="9221" name="TextBox 4"/>
          <p:cNvSpPr txBox="1">
            <a:spLocks noChangeArrowheads="1"/>
          </p:cNvSpPr>
          <p:nvPr/>
        </p:nvSpPr>
        <p:spPr bwMode="auto">
          <a:xfrm>
            <a:off x="1296988" y="5813425"/>
            <a:ext cx="66452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hangingPunct="1"/>
            <a:r>
              <a:rPr lang="en-US" dirty="0">
                <a:hlinkClick r:id="rId4"/>
              </a:rPr>
              <a:t>www.usc.edu.eg/QACID/</a:t>
            </a:r>
            <a:endParaRPr lang="en-US" dirty="0"/>
          </a:p>
          <a:p>
            <a:pPr algn="ctr" eaLnBrk="1" hangingPunct="1"/>
            <a:r>
              <a:rPr lang="en-US" dirty="0">
                <a:hlinkClick r:id="rId5"/>
              </a:rPr>
              <a:t>QACID@usc.edu.eg</a:t>
            </a:r>
            <a:r>
              <a:rPr lang="en-US" dirty="0"/>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11150" y="95536"/>
            <a:ext cx="8520113" cy="820358"/>
          </a:xfrm>
        </p:spPr>
        <p:txBody>
          <a:bodyPr/>
          <a:lstStyle/>
          <a:p>
            <a:pPr algn="ctr"/>
            <a:r>
              <a:rPr lang="ar-EG" sz="5400" dirty="0" smtClean="0"/>
              <a:t>رؤية ورسالة المركز</a:t>
            </a:r>
            <a:r>
              <a:rPr lang="ar-EG" sz="4800" dirty="0" smtClean="0"/>
              <a:t> </a:t>
            </a:r>
            <a:endParaRPr lang="en-US" sz="4800" dirty="0" smtClean="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53144726"/>
              </p:ext>
            </p:extLst>
          </p:nvPr>
        </p:nvGraphicFramePr>
        <p:xfrm>
          <a:off x="177421" y="1050878"/>
          <a:ext cx="8765559" cy="55273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150" y="175929"/>
            <a:ext cx="8520113" cy="647700"/>
          </a:xfrm>
        </p:spPr>
        <p:txBody>
          <a:bodyPr/>
          <a:lstStyle/>
          <a:p>
            <a:pPr algn="ctr"/>
            <a:r>
              <a:rPr lang="ar-EG" sz="4800" dirty="0" smtClean="0"/>
              <a:t>الاستراتيجية العامة للمركز</a:t>
            </a:r>
            <a:endParaRPr lang="en-US" sz="4800" dirty="0"/>
          </a:p>
        </p:txBody>
      </p:sp>
      <p:grpSp>
        <p:nvGrpSpPr>
          <p:cNvPr id="6" name="Group 5"/>
          <p:cNvGrpSpPr/>
          <p:nvPr/>
        </p:nvGrpSpPr>
        <p:grpSpPr>
          <a:xfrm>
            <a:off x="189220" y="1255594"/>
            <a:ext cx="8765559" cy="4913193"/>
            <a:chOff x="0" y="2292821"/>
            <a:chExt cx="8765559" cy="3339465"/>
          </a:xfrm>
          <a:scene3d>
            <a:camera prst="orthographicFront">
              <a:rot lat="0" lon="0" rev="0"/>
            </a:camera>
            <a:lightRig rig="balanced" dir="t">
              <a:rot lat="0" lon="0" rev="8700000"/>
            </a:lightRig>
          </a:scene3d>
        </p:grpSpPr>
        <p:sp>
          <p:nvSpPr>
            <p:cNvPr id="7" name="Rounded Rectangle 6"/>
            <p:cNvSpPr/>
            <p:nvPr/>
          </p:nvSpPr>
          <p:spPr>
            <a:xfrm>
              <a:off x="0" y="2292821"/>
              <a:ext cx="8765559" cy="3191930"/>
            </a:xfrm>
            <a:prstGeom prst="roundRect">
              <a:avLst/>
            </a:prstGeom>
            <a:gradFill flip="none" rotWithShape="1">
              <a:gsLst>
                <a:gs pos="25000">
                  <a:srgbClr val="FFDFAC"/>
                </a:gs>
                <a:gs pos="0">
                  <a:schemeClr val="bg2">
                    <a:lumMod val="40000"/>
                    <a:lumOff val="60000"/>
                  </a:schemeClr>
                </a:gs>
                <a:gs pos="56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8" name="Rounded Rectangle 4"/>
            <p:cNvSpPr/>
            <p:nvPr/>
          </p:nvSpPr>
          <p:spPr>
            <a:xfrm>
              <a:off x="155817" y="2448637"/>
              <a:ext cx="8453925" cy="3183649"/>
            </a:xfrm>
            <a:prstGeom prst="rect">
              <a:avLst/>
            </a:prstGeom>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b="1" kern="1200" dirty="0"/>
            </a:p>
          </p:txBody>
        </p:sp>
      </p:grpSp>
      <p:sp>
        <p:nvSpPr>
          <p:cNvPr id="9" name="Rectangle 8"/>
          <p:cNvSpPr/>
          <p:nvPr/>
        </p:nvSpPr>
        <p:spPr>
          <a:xfrm>
            <a:off x="686237" y="2357347"/>
            <a:ext cx="7939153" cy="2554545"/>
          </a:xfrm>
          <a:prstGeom prst="rect">
            <a:avLst/>
          </a:prstGeom>
        </p:spPr>
        <p:txBody>
          <a:bodyPr wrap="square">
            <a:spAutoFit/>
          </a:bodyPr>
          <a:lstStyle/>
          <a:p>
            <a:pPr algn="ctr" rtl="1"/>
            <a:r>
              <a:rPr lang="ar-SA" sz="4000" b="1" dirty="0" smtClean="0"/>
              <a:t>العمل </a:t>
            </a:r>
            <a:r>
              <a:rPr lang="ar-SA" sz="4000" b="1" dirty="0"/>
              <a:t>التعاونى والتقويم المستمر لمنظومة الأداء المؤسسي المتمركز حول رضا المستفيدين وجودة العمليات </a:t>
            </a:r>
            <a:r>
              <a:rPr lang="ar-EG" sz="4000" b="1" dirty="0" smtClean="0"/>
              <a:t>و</a:t>
            </a:r>
            <a:r>
              <a:rPr lang="ar-SA" sz="4000" b="1" dirty="0" smtClean="0"/>
              <a:t>الإجراءات </a:t>
            </a:r>
            <a:r>
              <a:rPr lang="ar-SA" sz="4000" b="1" dirty="0"/>
              <a:t>والمخرجات.</a:t>
            </a:r>
            <a:endParaRPr lang="en-US" sz="4000" dirty="0"/>
          </a:p>
        </p:txBody>
      </p:sp>
    </p:spTree>
    <p:extLst>
      <p:ext uri="{BB962C8B-B14F-4D97-AF65-F5344CB8AC3E}">
        <p14:creationId xmlns:p14="http://schemas.microsoft.com/office/powerpoint/2010/main" val="9423222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150" y="216871"/>
            <a:ext cx="8520113" cy="647700"/>
          </a:xfrm>
        </p:spPr>
        <p:txBody>
          <a:bodyPr/>
          <a:lstStyle/>
          <a:p>
            <a:pPr algn="ctr"/>
            <a:r>
              <a:rPr lang="ar-EG" sz="4800" dirty="0" smtClean="0"/>
              <a:t>السياسات العامة</a:t>
            </a:r>
            <a:endParaRPr lang="en-US" sz="4800" dirty="0"/>
          </a:p>
        </p:txBody>
      </p:sp>
      <p:grpSp>
        <p:nvGrpSpPr>
          <p:cNvPr id="10" name="Group 9"/>
          <p:cNvGrpSpPr/>
          <p:nvPr/>
        </p:nvGrpSpPr>
        <p:grpSpPr>
          <a:xfrm>
            <a:off x="189220" y="1228299"/>
            <a:ext cx="8765559" cy="916687"/>
            <a:chOff x="0" y="2292821"/>
            <a:chExt cx="8765559" cy="3339465"/>
          </a:xfrm>
          <a:scene3d>
            <a:camera prst="orthographicFront">
              <a:rot lat="0" lon="0" rev="0"/>
            </a:camera>
            <a:lightRig rig="balanced" dir="t">
              <a:rot lat="0" lon="0" rev="8700000"/>
            </a:lightRig>
          </a:scene3d>
        </p:grpSpPr>
        <p:sp>
          <p:nvSpPr>
            <p:cNvPr id="11" name="Rounded Rectangle 10"/>
            <p:cNvSpPr/>
            <p:nvPr/>
          </p:nvSpPr>
          <p:spPr>
            <a:xfrm>
              <a:off x="0" y="2292821"/>
              <a:ext cx="8765559" cy="3191930"/>
            </a:xfrm>
            <a:prstGeom prst="roundRect">
              <a:avLst/>
            </a:prstGeom>
            <a:gradFill flip="none" rotWithShape="1">
              <a:gsLst>
                <a:gs pos="25000">
                  <a:srgbClr val="FFDFAC"/>
                </a:gs>
                <a:gs pos="0">
                  <a:schemeClr val="bg2">
                    <a:lumMod val="40000"/>
                    <a:lumOff val="60000"/>
                  </a:schemeClr>
                </a:gs>
                <a:gs pos="56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12" name="Rounded Rectangle 4"/>
            <p:cNvSpPr/>
            <p:nvPr/>
          </p:nvSpPr>
          <p:spPr>
            <a:xfrm>
              <a:off x="155817" y="2448637"/>
              <a:ext cx="8453925" cy="3183649"/>
            </a:xfrm>
            <a:prstGeom prst="rect">
              <a:avLst/>
            </a:prstGeom>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b="1" kern="1200" dirty="0"/>
            </a:p>
          </p:txBody>
        </p:sp>
      </p:grpSp>
      <p:sp>
        <p:nvSpPr>
          <p:cNvPr id="13" name="Rectangle 12"/>
          <p:cNvSpPr/>
          <p:nvPr/>
        </p:nvSpPr>
        <p:spPr>
          <a:xfrm>
            <a:off x="5065573" y="1271071"/>
            <a:ext cx="3889206" cy="584775"/>
          </a:xfrm>
          <a:prstGeom prst="rect">
            <a:avLst/>
          </a:prstGeom>
        </p:spPr>
        <p:txBody>
          <a:bodyPr wrap="none">
            <a:spAutoFit/>
          </a:bodyPr>
          <a:lstStyle/>
          <a:p>
            <a:pPr marL="342900" lvl="0" indent="-342900" rtl="1">
              <a:buFont typeface="Wingdings" pitchFamily="2" charset="2"/>
              <a:buChar char="ü"/>
            </a:pPr>
            <a:r>
              <a:rPr lang="ar-SA" sz="3200" b="1" dirty="0"/>
              <a:t>الشفافية والعدالة والإبداع</a:t>
            </a:r>
            <a:endParaRPr lang="en-US" sz="3200" dirty="0"/>
          </a:p>
        </p:txBody>
      </p:sp>
      <p:grpSp>
        <p:nvGrpSpPr>
          <p:cNvPr id="14" name="Group 13"/>
          <p:cNvGrpSpPr/>
          <p:nvPr/>
        </p:nvGrpSpPr>
        <p:grpSpPr>
          <a:xfrm>
            <a:off x="191492" y="2172283"/>
            <a:ext cx="8765559" cy="884817"/>
            <a:chOff x="0" y="2292821"/>
            <a:chExt cx="8765559" cy="3339465"/>
          </a:xfrm>
          <a:scene3d>
            <a:camera prst="orthographicFront">
              <a:rot lat="0" lon="0" rev="0"/>
            </a:camera>
            <a:lightRig rig="balanced" dir="t">
              <a:rot lat="0" lon="0" rev="8700000"/>
            </a:lightRig>
          </a:scene3d>
        </p:grpSpPr>
        <p:sp>
          <p:nvSpPr>
            <p:cNvPr id="15" name="Rounded Rectangle 14"/>
            <p:cNvSpPr/>
            <p:nvPr/>
          </p:nvSpPr>
          <p:spPr>
            <a:xfrm>
              <a:off x="0" y="2292821"/>
              <a:ext cx="8765559" cy="3191930"/>
            </a:xfrm>
            <a:prstGeom prst="roundRect">
              <a:avLst/>
            </a:prstGeom>
            <a:gradFill flip="none" rotWithShape="1">
              <a:gsLst>
                <a:gs pos="25000">
                  <a:srgbClr val="FFDFAC"/>
                </a:gs>
                <a:gs pos="0">
                  <a:schemeClr val="bg2">
                    <a:lumMod val="40000"/>
                    <a:lumOff val="60000"/>
                  </a:schemeClr>
                </a:gs>
                <a:gs pos="56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16" name="Rounded Rectangle 4"/>
            <p:cNvSpPr/>
            <p:nvPr/>
          </p:nvSpPr>
          <p:spPr>
            <a:xfrm>
              <a:off x="155817" y="2448637"/>
              <a:ext cx="8453925" cy="3183649"/>
            </a:xfrm>
            <a:prstGeom prst="rect">
              <a:avLst/>
            </a:prstGeom>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b="1" kern="1200" dirty="0"/>
            </a:p>
          </p:txBody>
        </p:sp>
      </p:grpSp>
      <p:grpSp>
        <p:nvGrpSpPr>
          <p:cNvPr id="17" name="Group 16"/>
          <p:cNvGrpSpPr/>
          <p:nvPr/>
        </p:nvGrpSpPr>
        <p:grpSpPr>
          <a:xfrm>
            <a:off x="191492" y="3127643"/>
            <a:ext cx="8765559" cy="857509"/>
            <a:chOff x="0" y="2292821"/>
            <a:chExt cx="8765559" cy="3339465"/>
          </a:xfrm>
          <a:scene3d>
            <a:camera prst="orthographicFront">
              <a:rot lat="0" lon="0" rev="0"/>
            </a:camera>
            <a:lightRig rig="balanced" dir="t">
              <a:rot lat="0" lon="0" rev="8700000"/>
            </a:lightRig>
          </a:scene3d>
        </p:grpSpPr>
        <p:sp>
          <p:nvSpPr>
            <p:cNvPr id="18" name="Rounded Rectangle 17"/>
            <p:cNvSpPr/>
            <p:nvPr/>
          </p:nvSpPr>
          <p:spPr>
            <a:xfrm>
              <a:off x="0" y="2292821"/>
              <a:ext cx="8765559" cy="3191930"/>
            </a:xfrm>
            <a:prstGeom prst="roundRect">
              <a:avLst/>
            </a:prstGeom>
            <a:gradFill flip="none" rotWithShape="1">
              <a:gsLst>
                <a:gs pos="25000">
                  <a:srgbClr val="FFDFAC"/>
                </a:gs>
                <a:gs pos="0">
                  <a:schemeClr val="bg2">
                    <a:lumMod val="40000"/>
                    <a:lumOff val="60000"/>
                  </a:schemeClr>
                </a:gs>
                <a:gs pos="56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19" name="Rounded Rectangle 4"/>
            <p:cNvSpPr/>
            <p:nvPr/>
          </p:nvSpPr>
          <p:spPr>
            <a:xfrm>
              <a:off x="155817" y="2448637"/>
              <a:ext cx="8453925" cy="3183649"/>
            </a:xfrm>
            <a:prstGeom prst="rect">
              <a:avLst/>
            </a:prstGeom>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b="1" kern="1200" dirty="0"/>
            </a:p>
          </p:txBody>
        </p:sp>
      </p:grpSp>
      <p:grpSp>
        <p:nvGrpSpPr>
          <p:cNvPr id="20" name="Group 19"/>
          <p:cNvGrpSpPr/>
          <p:nvPr/>
        </p:nvGrpSpPr>
        <p:grpSpPr>
          <a:xfrm>
            <a:off x="209409" y="4107979"/>
            <a:ext cx="8765559" cy="848345"/>
            <a:chOff x="0" y="2292821"/>
            <a:chExt cx="8765559" cy="3339465"/>
          </a:xfrm>
          <a:scene3d>
            <a:camera prst="orthographicFront">
              <a:rot lat="0" lon="0" rev="0"/>
            </a:camera>
            <a:lightRig rig="balanced" dir="t">
              <a:rot lat="0" lon="0" rev="8700000"/>
            </a:lightRig>
          </a:scene3d>
        </p:grpSpPr>
        <p:sp>
          <p:nvSpPr>
            <p:cNvPr id="21" name="Rounded Rectangle 20"/>
            <p:cNvSpPr/>
            <p:nvPr/>
          </p:nvSpPr>
          <p:spPr>
            <a:xfrm>
              <a:off x="0" y="2292821"/>
              <a:ext cx="8765559" cy="3191930"/>
            </a:xfrm>
            <a:prstGeom prst="roundRect">
              <a:avLst/>
            </a:prstGeom>
            <a:gradFill flip="none" rotWithShape="1">
              <a:gsLst>
                <a:gs pos="25000">
                  <a:srgbClr val="FFDFAC"/>
                </a:gs>
                <a:gs pos="0">
                  <a:schemeClr val="bg2">
                    <a:lumMod val="40000"/>
                    <a:lumOff val="60000"/>
                  </a:schemeClr>
                </a:gs>
                <a:gs pos="56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22" name="Rounded Rectangle 4"/>
            <p:cNvSpPr/>
            <p:nvPr/>
          </p:nvSpPr>
          <p:spPr>
            <a:xfrm>
              <a:off x="155817" y="2448637"/>
              <a:ext cx="8453925" cy="3183649"/>
            </a:xfrm>
            <a:prstGeom prst="rect">
              <a:avLst/>
            </a:prstGeom>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b="1" kern="1200" dirty="0"/>
            </a:p>
          </p:txBody>
        </p:sp>
      </p:grpSp>
      <p:grpSp>
        <p:nvGrpSpPr>
          <p:cNvPr id="23" name="Group 22"/>
          <p:cNvGrpSpPr/>
          <p:nvPr/>
        </p:nvGrpSpPr>
        <p:grpSpPr>
          <a:xfrm>
            <a:off x="205140" y="5104263"/>
            <a:ext cx="8765559" cy="823294"/>
            <a:chOff x="0" y="2292821"/>
            <a:chExt cx="8765559" cy="3339465"/>
          </a:xfrm>
          <a:scene3d>
            <a:camera prst="orthographicFront">
              <a:rot lat="0" lon="0" rev="0"/>
            </a:camera>
            <a:lightRig rig="balanced" dir="t">
              <a:rot lat="0" lon="0" rev="8700000"/>
            </a:lightRig>
          </a:scene3d>
        </p:grpSpPr>
        <p:sp>
          <p:nvSpPr>
            <p:cNvPr id="24" name="Rounded Rectangle 23"/>
            <p:cNvSpPr/>
            <p:nvPr/>
          </p:nvSpPr>
          <p:spPr>
            <a:xfrm>
              <a:off x="0" y="2292821"/>
              <a:ext cx="8765559" cy="3191930"/>
            </a:xfrm>
            <a:prstGeom prst="roundRect">
              <a:avLst/>
            </a:prstGeom>
            <a:gradFill flip="none" rotWithShape="1">
              <a:gsLst>
                <a:gs pos="25000">
                  <a:srgbClr val="FFDFAC"/>
                </a:gs>
                <a:gs pos="0">
                  <a:schemeClr val="bg2">
                    <a:lumMod val="40000"/>
                    <a:lumOff val="60000"/>
                  </a:schemeClr>
                </a:gs>
                <a:gs pos="56000">
                  <a:schemeClr val="bg2">
                    <a:lumMod val="60000"/>
                    <a:lumOff val="40000"/>
                  </a:schemeClr>
                </a:gs>
                <a:gs pos="100000">
                  <a:schemeClr val="accent1">
                    <a:hueOff val="0"/>
                    <a:satOff val="0"/>
                    <a:lumOff val="0"/>
                    <a:alphaOff val="0"/>
                    <a:tint val="15000"/>
                    <a:satMod val="350000"/>
                  </a:schemeClr>
                </a:gs>
              </a:gsLst>
              <a:path path="circle">
                <a:fillToRect l="50000" t="50000" r="50000" b="50000"/>
              </a:path>
              <a:tileRect/>
            </a:grad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25" name="Rounded Rectangle 4"/>
            <p:cNvSpPr/>
            <p:nvPr/>
          </p:nvSpPr>
          <p:spPr>
            <a:xfrm>
              <a:off x="155817" y="2448637"/>
              <a:ext cx="8453925" cy="3183649"/>
            </a:xfrm>
            <a:prstGeom prst="rect">
              <a:avLst/>
            </a:prstGeom>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b="1" kern="1200" dirty="0"/>
            </a:p>
          </p:txBody>
        </p:sp>
      </p:grpSp>
      <p:sp>
        <p:nvSpPr>
          <p:cNvPr id="26" name="Rectangle 25"/>
          <p:cNvSpPr/>
          <p:nvPr/>
        </p:nvSpPr>
        <p:spPr>
          <a:xfrm>
            <a:off x="4408342" y="2342945"/>
            <a:ext cx="4546437" cy="584775"/>
          </a:xfrm>
          <a:prstGeom prst="rect">
            <a:avLst/>
          </a:prstGeom>
        </p:spPr>
        <p:txBody>
          <a:bodyPr wrap="none">
            <a:spAutoFit/>
          </a:bodyPr>
          <a:lstStyle/>
          <a:p>
            <a:pPr marL="457200" lvl="0" indent="-457200" rtl="1">
              <a:buFont typeface="Wingdings" pitchFamily="2" charset="2"/>
              <a:buChar char="ü"/>
            </a:pPr>
            <a:r>
              <a:rPr lang="ar-SA" sz="3200" b="1" dirty="0"/>
              <a:t>تثمين منظومة العمل الجماعى</a:t>
            </a:r>
            <a:endParaRPr lang="en-US" sz="3200" dirty="0"/>
          </a:p>
        </p:txBody>
      </p:sp>
      <p:sp>
        <p:nvSpPr>
          <p:cNvPr id="27" name="Rectangle 26"/>
          <p:cNvSpPr/>
          <p:nvPr/>
        </p:nvSpPr>
        <p:spPr>
          <a:xfrm>
            <a:off x="3940265" y="3265270"/>
            <a:ext cx="5014514" cy="584775"/>
          </a:xfrm>
          <a:prstGeom prst="rect">
            <a:avLst/>
          </a:prstGeom>
        </p:spPr>
        <p:txBody>
          <a:bodyPr wrap="none">
            <a:spAutoFit/>
          </a:bodyPr>
          <a:lstStyle/>
          <a:p>
            <a:pPr marL="457200" lvl="0" indent="-457200" rtl="1">
              <a:buFont typeface="Wingdings" pitchFamily="2" charset="2"/>
              <a:buChar char="ü"/>
            </a:pPr>
            <a:r>
              <a:rPr lang="ar-SA" sz="3200" b="1" dirty="0"/>
              <a:t>تفعيل نظم إدارة التغيير والحوكمة</a:t>
            </a:r>
            <a:endParaRPr lang="en-US" sz="3200" dirty="0"/>
          </a:p>
        </p:txBody>
      </p:sp>
      <p:sp>
        <p:nvSpPr>
          <p:cNvPr id="28" name="Rectangle 27"/>
          <p:cNvSpPr/>
          <p:nvPr/>
        </p:nvSpPr>
        <p:spPr>
          <a:xfrm>
            <a:off x="2265127" y="4221024"/>
            <a:ext cx="6689652" cy="584775"/>
          </a:xfrm>
          <a:prstGeom prst="rect">
            <a:avLst/>
          </a:prstGeom>
        </p:spPr>
        <p:txBody>
          <a:bodyPr wrap="none">
            <a:spAutoFit/>
          </a:bodyPr>
          <a:lstStyle/>
          <a:p>
            <a:pPr marL="457200" lvl="0" indent="-457200" rtl="1">
              <a:buFont typeface="Wingdings" pitchFamily="2" charset="2"/>
              <a:buChar char="ü"/>
            </a:pPr>
            <a:r>
              <a:rPr lang="ar-SA" sz="3200" b="1" dirty="0"/>
              <a:t>العمل في ضوء منظومة إدارة الجودة الشاملة </a:t>
            </a:r>
            <a:endParaRPr lang="en-US" sz="3200" dirty="0"/>
          </a:p>
        </p:txBody>
      </p:sp>
      <p:sp>
        <p:nvSpPr>
          <p:cNvPr id="29" name="Rectangle 28"/>
          <p:cNvSpPr/>
          <p:nvPr/>
        </p:nvSpPr>
        <p:spPr>
          <a:xfrm>
            <a:off x="1905404" y="5205336"/>
            <a:ext cx="7069564" cy="584775"/>
          </a:xfrm>
          <a:prstGeom prst="rect">
            <a:avLst/>
          </a:prstGeom>
        </p:spPr>
        <p:txBody>
          <a:bodyPr wrap="none">
            <a:spAutoFit/>
          </a:bodyPr>
          <a:lstStyle/>
          <a:p>
            <a:pPr marL="342900" lvl="0" indent="-342900" rtl="1">
              <a:buFont typeface="Wingdings" pitchFamily="2" charset="2"/>
              <a:buChar char="ü"/>
            </a:pPr>
            <a:r>
              <a:rPr lang="ar-SA" sz="3200" b="1" dirty="0"/>
              <a:t>كسب ثقة المجتمع المحلى وإعلاء المصلحة العامة</a:t>
            </a:r>
            <a:endParaRPr lang="en-US" sz="3200" dirty="0"/>
          </a:p>
        </p:txBody>
      </p:sp>
    </p:spTree>
    <p:extLst>
      <p:ext uri="{BB962C8B-B14F-4D97-AF65-F5344CB8AC3E}">
        <p14:creationId xmlns:p14="http://schemas.microsoft.com/office/powerpoint/2010/main" val="1653208663"/>
      </p:ext>
    </p:extLst>
  </p:cSld>
  <p:clrMapOvr>
    <a:masterClrMapping/>
  </p:clrMapOvr>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fontScheme name="Standarddesig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مستند" ma:contentTypeID="0x010100666247E09C2B7140AF7ED3BBE89614FB" ma:contentTypeVersion="0" ma:contentTypeDescription="إنشاء مستند جديد." ma:contentTypeScope="" ma:versionID="e279f8430f6dc026fc9dbcdcec88c57b">
  <xsd:schema xmlns:xsd="http://www.w3.org/2001/XMLSchema" xmlns:xs="http://www.w3.org/2001/XMLSchema" xmlns:p="http://schemas.microsoft.com/office/2006/metadata/properties" targetNamespace="http://schemas.microsoft.com/office/2006/metadata/properties" ma:root="true" ma:fieldsID="408d163d59f9091e438e5ec8852a4fa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المحتوى"/>
        <xsd:element ref="dc:title" minOccurs="0" maxOccurs="1" ma:index="4" ma:displayName="ال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B97C168-7C9F-4DEA-995F-BCA107620D5C}"/>
</file>

<file path=customXml/itemProps2.xml><?xml version="1.0" encoding="utf-8"?>
<ds:datastoreItem xmlns:ds="http://schemas.openxmlformats.org/officeDocument/2006/customXml" ds:itemID="{B1B5FB43-DEA2-4124-89F5-1C54CFDC8FC0}"/>
</file>

<file path=customXml/itemProps3.xml><?xml version="1.0" encoding="utf-8"?>
<ds:datastoreItem xmlns:ds="http://schemas.openxmlformats.org/officeDocument/2006/customXml" ds:itemID="{7C0A3FAB-6E4C-45EA-AFFE-F4B4111E45B5}"/>
</file>

<file path=docProps/app.xml><?xml version="1.0" encoding="utf-8"?>
<Properties xmlns="http://schemas.openxmlformats.org/officeDocument/2006/extended-properties" xmlns:vt="http://schemas.openxmlformats.org/officeDocument/2006/docPropsVTypes">
  <Template/>
  <TotalTime>552</TotalTime>
  <Words>606</Words>
  <Application>Microsoft Office PowerPoint</Application>
  <PresentationFormat>On-screen Show (4:3)</PresentationFormat>
  <Paragraphs>100</Paragraphs>
  <Slides>24</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AdvertisingBold</vt:lpstr>
      <vt:lpstr>Arial</vt:lpstr>
      <vt:lpstr>Wingdings</vt:lpstr>
      <vt:lpstr>Standarddesign</vt:lpstr>
      <vt:lpstr>PowerPoint Presentation</vt:lpstr>
      <vt:lpstr>جامعة مدينة السادات </vt:lpstr>
      <vt:lpstr>جامعة مدينة السادات </vt:lpstr>
      <vt:lpstr>كليات ومعاهد الجامعة</vt:lpstr>
      <vt:lpstr>رؤية ورسالة الجامعة</vt:lpstr>
      <vt:lpstr>إدارة/مركز ضمان الجودة والتطوير المستمر</vt:lpstr>
      <vt:lpstr>رؤية ورسالة المركز </vt:lpstr>
      <vt:lpstr>الاستراتيجية العامة للمركز</vt:lpstr>
      <vt:lpstr>السياسات العامة</vt:lpstr>
      <vt:lpstr>الاهداف الاستراتيجية للمركز</vt:lpstr>
      <vt:lpstr>ممارسة الممارسات (المأسسة)  </vt:lpstr>
      <vt:lpstr>ممارسة الممارسات (المأسسة)  </vt:lpstr>
      <vt:lpstr>الممارسة: المأسسة</vt:lpstr>
      <vt:lpstr>الهيكل التنظيمى للجامعة</vt:lpstr>
      <vt:lpstr>الممارسة :(المشاركة فى صناعة وإتخاذ القرار)</vt:lpstr>
      <vt:lpstr>الممارسة: (التوثيق والإعتماد)  ادلة وشواهد لمخرجات منظومة ضمان الجودة والتطوير المستمر  </vt:lpstr>
      <vt:lpstr>الممارسة: المأسسة</vt:lpstr>
      <vt:lpstr>الممارسة: (النظم الحلقية –المجالس)</vt:lpstr>
      <vt:lpstr>الممارسة: (النظم الحلقية –المجالس)</vt:lpstr>
      <vt:lpstr>الممارسة: (نشر ثقافة الجودة)</vt:lpstr>
      <vt:lpstr>الممارسة: (التقويم المؤسسى) </vt:lpstr>
      <vt:lpstr>الممارسة: (النشر والإعلام والتوثيق)</vt:lpstr>
      <vt:lpstr>الممارسة: تقديم الدعم والإرشاد</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AH Saleh</dc:creator>
  <dc:description>PresentationLoad.com</dc:description>
  <cp:lastModifiedBy>Dr MaGdA</cp:lastModifiedBy>
  <cp:revision>117</cp:revision>
  <dcterms:created xsi:type="dcterms:W3CDTF">2007-11-27T23:54:21Z</dcterms:created>
  <dcterms:modified xsi:type="dcterms:W3CDTF">2014-09-07T07:38:53Z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0x010100666247E09C2B7140AF7ED3BBE89614FB</vt:lpwstr>
  </property>
</Properties>
</file>